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comments/modernComment_108_88CE6EF4.xml" ContentType="application/vnd.ms-powerpoint.comment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comments/modernComment_10F_EA4A0C80.xml" ContentType="application/vnd.ms-powerpoint.comments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7"/>
  </p:notesMasterIdLst>
  <p:sldIdLst>
    <p:sldId id="256" r:id="rId5"/>
    <p:sldId id="257" r:id="rId6"/>
    <p:sldId id="260" r:id="rId7"/>
    <p:sldId id="259" r:id="rId8"/>
    <p:sldId id="277" r:id="rId9"/>
    <p:sldId id="272" r:id="rId10"/>
    <p:sldId id="263" r:id="rId11"/>
    <p:sldId id="264" r:id="rId12"/>
    <p:sldId id="280" r:id="rId13"/>
    <p:sldId id="281" r:id="rId14"/>
    <p:sldId id="273" r:id="rId15"/>
    <p:sldId id="282" r:id="rId16"/>
    <p:sldId id="274" r:id="rId17"/>
    <p:sldId id="283" r:id="rId18"/>
    <p:sldId id="275" r:id="rId19"/>
    <p:sldId id="267" r:id="rId20"/>
    <p:sldId id="269" r:id="rId21"/>
    <p:sldId id="268" r:id="rId22"/>
    <p:sldId id="270" r:id="rId23"/>
    <p:sldId id="271" r:id="rId24"/>
    <p:sldId id="258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129830-59C6-A4D2-EE2E-07801C098D60}" name="Yotam Gingold" initials="YG" userId="S::ygingold@gmu.edu::f55d8629-43a4-4083-9bde-c25d0dfa6f99" providerId="AD"/>
  <p188:author id="{A5279655-57A6-7056-3FEB-015094DD2A98}" name="Jialin Huang" initials="JH" userId="S::jhuang26@GMU.EDU::0b2d929a-b9fa-4f22-93b3-3e560af0ddcd" providerId="AD"/>
  <p188:author id="{679084DE-FC9E-F94E-9BA0-4C98D7C4727F}" name="Jialin Huang" initials="JH" userId="S::jhuang26@gmu.edu::0b2d929a-b9fa-4f22-93b3-3e560af0ddc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0" autoAdjust="0"/>
    <p:restoredTop sz="65304" autoAdjust="0"/>
  </p:normalViewPr>
  <p:slideViewPr>
    <p:cSldViewPr snapToGrid="0">
      <p:cViewPr>
        <p:scale>
          <a:sx n="66" d="100"/>
          <a:sy n="66" d="100"/>
        </p:scale>
        <p:origin x="1328" y="-2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omments/modernComment_108_88CE6E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C3EBBFD-E030-4882-A875-BCBE4B8AEF91}" authorId="{A5279655-57A6-7056-3FEB-015094DD2A98}" created="2023-12-10T22:14:34.584">
    <pc:sldMkLst xmlns:pc="http://schemas.microsoft.com/office/powerpoint/2013/main/command">
      <pc:docMk/>
      <pc:sldMk cId="2295230196" sldId="264"/>
    </pc:sldMkLst>
    <p188:txBody>
      <a:bodyPr/>
      <a:lstStyle/>
      <a:p>
        <a:r>
          <a:rPr lang="en-US"/>
          <a:t>Highlight what we use and label it as you say it. Distance appears next to Volume. Fingertips map to pitch. Left/right maps to spatialization.</a:t>
        </a:r>
      </a:p>
    </p188:txBody>
  </p188:cm>
</p188:cmLst>
</file>

<file path=ppt/comments/modernComment_10F_EA4A0C8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3D82E17-B246-4895-BFA3-3A1BE736CA70}" authorId="{A5279655-57A6-7056-3FEB-015094DD2A98}" status="resolved" created="2023-12-07T21:34:17.712" complete="100000">
    <pc:sldMkLst xmlns:pc="http://schemas.microsoft.com/office/powerpoint/2013/main/command">
      <pc:docMk/>
      <pc:sldMk cId="3930721408" sldId="271"/>
    </pc:sldMkLst>
    <p188:replyLst>
      <p188:reply id="{66EB4472-908E-4179-8FFF-557782FE3339}" authorId="{A5279655-57A6-7056-3FEB-015094DD2A98}" created="2023-12-10T23:04:58.476">
        <p188:txBody>
          <a:bodyPr/>
          <a:lstStyle/>
          <a:p>
            <a:r>
              <a:rPr lang="en-US"/>
              <a:t>In our observation, all could learn the meaning of all sounds when they did the second task, which means we haven’t reached the end of training phase. ​</a:t>
            </a:r>
          </a:p>
        </p188:txBody>
      </p188:reply>
    </p188:replyLst>
    <p188:txBody>
      <a:bodyPr/>
      <a:lstStyle/>
      <a:p>
        <a:r>
          <a:rPr lang="en-US"/>
          <a:t>Between 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2T07:38:58.746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0"/>
      <inkml:brushProperty name="anchorY" value="0"/>
      <inkml:brushProperty name="scaleFactor" value="0.5"/>
    </inkml:brush>
  </inkml:definitions>
  <inkml:trace contextRef="#ctx0" brushRef="#br0">193 31 24575,'0'0'0,"0"5"0,0 7 0,0 4 0,6 0 0,5-2 0,6-4 0,4 2 0,3-2 0,3-3 0,-4-7 0,-6-9 0,-17 9 0,1-1 0,-1 0 0,1 0 0,-1 1 0,1-1 0,0 0 0,-1 0 0,0 0 0,1 0 0,-1 0 0,0 0 0,1 0 0,-1 0 0,0 0 0,0-1 0,2-19 0,-10 2 0,-7 3 0,1-1 0,-5 3 0,-2 4 0,-3 4 0,-1 2 0,-2 3 0,0 0 0,-1 2 0,0-1 0,0 6 0,6 6 0,0 0 0,6 4 0,4 3 0,5 4 0,3 1 0,8-3 0,1 0 0,7-4 0,4-4 0,5-5 0,3-4 0,2-2 0,2-2 0,0 0 0,1-1 0,-1-5 0,-6-6 0,-5-5 0,-6-5 0,-5-3 0,-8 4 0,-4-1 0,-5-1 0,0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2T07:39:00.611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-899.94727"/>
      <inkml:brushProperty name="anchorY" value="-846.58167"/>
      <inkml:brushProperty name="scaleFactor" value="0.5"/>
    </inkml:brush>
  </inkml:definitions>
  <inkml:trace contextRef="#ctx0" brushRef="#br0">358 60 24575,'0'0'0,"-4"0"0,-8 0 0,-5 0 0,-4 0 0,-3 0 0,-3 0 0,-1 0 0,0 0 0,-1 0 0,-5 0 0,1 0 0,5 5 0,1 6 0,8 6 0,5 4 0,6 4 0,3 2 0,9 0 0,7-4 0,7-5 0,4-7 0,4-4 0,1-4 0,7-2 0,1-7 0,-1-6 0,-1-6 0,-2 1 0,-6-2 0,-2 3 0,-6-2 0,0 4 0,-5-3 0,-2-1 0,-4-3 0,-9-2 0,-6 3 0,-8 5 0,-5 4 0,-3 5 0,-2 2 0,-2 3 0,0 1 0,1 1 0,-1 0 0,1 0 0,6 5 0,5 6 0,7 5 0,4 4 0,3-1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2T07:39:02.805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224.03458"/>
      <inkml:brushProperty name="anchorY" value="-18.51739"/>
      <inkml:brushProperty name="scaleFactor" value="0.5"/>
    </inkml:brush>
  </inkml:definitions>
  <inkml:trace contextRef="#ctx0" brushRef="#br0">306 195 24575,'0'0'0,"-5"0"0,-6 5 0,-1 6 0,2 6 0,2 4 0,3 4 0,2 2 0,6-5 0,8-5 0,6-5 0,4-5 0,4-3 0,3-3 0,5-7 0,2-6 0,-6-6 0,-7-4 0,-2-3 0,-1 3 0,-3-1 0,0 6 0,-3-1 0,-3-2 0,-4-1 0,-2-2 0,-8-2 0,-7 4 0,-5 0 0,-6 4 0,-3 0 0,-2 3 0,-2 5 0,0 2 0,1 4 0,0 1 0,-1 2 0,2 0 0,-1 1 0,0 0 0,1-1 0,0 1 0,0-1 0,-6 5 0,0 1 0,6 5 0,1-1 0,6 4 0,6 4 0,6 3 0,3 3 0,4 2 0,1 1 0,1 1 0,0 0 0,5 0 0,6-5 0,5-7 0,5 0 0,3-4 0,2-4 0,-5 3 0,1-3 0,-1-1 0,-3-2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2T07:39:04.865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1179.12598"/>
      <inkml:brushProperty name="anchorY" value="667.21057"/>
      <inkml:brushProperty name="scaleFactor" value="0.5"/>
    </inkml:brush>
  </inkml:definitions>
  <inkml:trace contextRef="#ctx0" brushRef="#br0">1 276 24575,'0'0'0,"0"5"0,5 1 0,6-1 0,5 0 0,6-2 0,2-1 0,3-1 0,1-6 0,0 0 0,-5-6 0,-5-5 0,-7-4 0,-4-4 0,-4-2 0,-3-1 0,0-1 0,-1 0 0,-6 0 0,0 0 0,-5 5 0,-4 6 0,-4 6 0,-4 5 0,23 8 0,0-2 0,-1 0 0,0 0 0,0 1 0,1-1 0,-1 1 0,0-1 0,1 1 0,-1 0 0,1 0 0,-2 1 0,-19 14 0,0 7 0,4 9 0,4 3 0,5 0 0,3 0 0,4-3 0,1-1 0,1-1 0,7-2 0,-1 0 0,6-7 0,-1 1 0,4-6 0,3 0 0,3-3 0,-3 2 0,3-3 0,0-3 0,2-3 0,-4-8 0,-4-7 0,1-2 0,-5-5 0,-2-3 0,-4-4 0,-1-2 0,-3-2 0,-1 0 0,0-2 0,-1 1 0,1 0 0,-1 1 0,1-1 0,-1 1 0,-4 5 0,-6 5 0,0 1 0,-5 5 0,2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2T07:39:06.987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116.91901"/>
      <inkml:brushProperty name="anchorY" value="33.17197"/>
      <inkml:brushProperty name="scaleFactor" value="0.5"/>
    </inkml:brush>
  </inkml:definitions>
  <inkml:trace contextRef="#ctx0" brushRef="#br0">250 220 24575,'0'0'0,"0"4"0,0 8 0,0 5 0,0 4 0,0 4 0,0 2 0,5 0 0,6-4 0,5-6 0,6-5 0,2-6 0,3-3 0,-4-7 0,-6-7 0,-5-7 0,-5-10 0,-4-3 0,-1-2 0,-3-5 0,0 0 0,0 2 0,0 2 0,1 2 0,-7 2 0,-4 7 0,-6 7 0,-4 5 0,-4 0 0,-2 3 0,-1 3 0,0 1 0,-1 2 0,1 6 0,0 2 0,6 5 0,0-1 0,0 5 0,0 3 0,3 3 0,0 4 0,4 0 0,3 3 0,5-1 0,3 1 0,2 0 0,7 0 0,7-5 0,0-1 0,4-6 0,-2 1 0,3-4 0,3 2 0,2-4 0,1-2 0,-3-8 0,-19-2 0,1 0 0,-1 1 0,0-1 0,0 0 0,0 1 0,0-1 0,0 0 0,0 1 0,0-1 0,0 0 0,0 0 0,0 0 0,1-2 0,14-23 0,2 0 0,-4-4 0,-2 1 0,-4-1 0,-4 2 0,-1-1 0,-2 1 0,-7 6 0,0 0 0,-1 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12T07:43:09.307"/>
    </inkml:context>
    <inkml:brush xml:id="br0">
      <inkml:brushProperty name="width" value="0.2" units="cm"/>
      <inkml:brushProperty name="height" value="0.2" units="cm"/>
      <inkml:brushProperty name="color" value="#CC912C"/>
      <inkml:brushProperty name="inkEffects" value="gold"/>
      <inkml:brushProperty name="anchorX" value="978.87329"/>
      <inkml:brushProperty name="anchorY" value="996.46802"/>
      <inkml:brushProperty name="scaleFactor" value="0.5"/>
    </inkml:brush>
  </inkml:definitions>
  <inkml:trace contextRef="#ctx0" brushRef="#br0">1887 1 24575,'0'0'0,"-5"4"0,-7 3 0,-5 4 0,-4 4 0,-3 0 0,-3-3 0,4 3 0,6 2 0,0-3 0,-1-2 0,3 2 0,-2-3 0,4 2 0,-2-1 0,-3-4 0,-3-2 0,3 4 0,-1-3 0,-2 5 0,-2-1 0,-1 3 0,-2 3 0,-1 3 0,0-2 0,0-3 0,-1-5 0,0 1 0,-5 4 0,6 3 0,-1 3 0,7 3 0,1-3 0,-1 0 0,0-4 0,3 1 0,-7-5 0,-1-2 0,-2 1 0,5 2 0,0-1 0,0 3 0,0-3 0,4 3 0,-1-3 0,-1 2 0,4 3 0,-1-2 0,-2-4 0,-2 2 0,4 2 0,-2-2 0,-1-3 0,4 3 0,-1 2 0,3 3 0,-1-2 0,3 2 0,-2-4 0,3 2 0,-3-3 0,3 1 0,-2-2 0,-4 2 0,3 2 0,2 4 0,-1-4 0,-2 3 0,-4 1 0,-2 1 0,3 3 0,-2-5 0,5 1 0,-1-5 0,3 2 0,-2-5 0,4 2 0,-3-3 0,3 3 0,-2-3 0,1 3 0,-1-3 0,2 3 0,-3-3 0,2 3 0,-2-3 0,3 3 0,-3 3 0,-2-3 0,1 2 0,-1 3 0,2 2 0,-1-3 0,3 1 0,-3-4 0,4 1 0,-3-4 0,3 2 0,2 3 0,4 3 0,-3-4 0,1 3 0,2 6 0,-4-3 0,1 1 0,2 1 0,-4-6 0,2 2 0,2 0 0,2 1 0,1 2 0,2 2 0,2 0 0,-1 1 0,2 0 0,-1 1 0,1 0 0,-1-1 0,0 0 0,5-5 0,1 0 0,5-5 0,5-6 0,-2 2 0,4-3 0,-3 2 0,2-2 0,-4 4 0,3-2 0,2-3 0,3-2 0,3-3 0,1-2 0,1-1 0,1-1 0,1 0 0,0-1 0,-6 6 0,0 0 0,0 0 0,1-1 0,1-1 0,2-1 0,0-1 0,1 0 0,0-1 0,0 0 0,1 0 0,0-1 0,-1 1 0,0 0 0,6 0 0,0 0 0,0 0 0,-1 0 0,-1 0 0,-2 0 0,0 0 0,-2 0 0,1 0 0,-1 0 0,0 0 0,0-5 0,0-1 0,0 1 0,0 0 0,1 2 0,-6-4 0,-1 0 0,1 1 0,1-5 0,1 2 0,1 2 0,-5-4 0,2 2 0,-1 1 0,-3-3 0,0 2 0,2 1 0,2 3 0,-4-4 0,2 1 0,1 2 0,1 1 0,2-3 0,2 0 0,0 2 0,2-4 0,5-4 0,0 1 0,0 2 0,-1-2 0,-1 2 0,-1 2 0,-7-2 0,-1 1 0,5-3 0,1 3 0,1 1 0,1 3 0,-1 2 0,-5-4 0,-2 2 0,1 0 0,0 2 0,6 1 0,2-5 0,1 2 0,10-5 0,0 1 0,-2 1 0,-2 3 0,-3 2 0,-9-4 0,-7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DD977-BC04-4E66-AAE4-2607502D1365}" type="datetimeFigureOut"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C41A9-ED2B-48D4-8BE1-DAC4209C778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50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arametric-architecture.com/8-free-browser-based-3d-modeling-software-for-beginners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gre.co/blogs/articles/top-5-3d-modeling-tools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afternoon, My name is Jialin Huang</a:t>
            </a:r>
          </a:p>
          <a:p>
            <a:r>
              <a:rPr lang="en-US" dirty="0"/>
              <a:t>and today I’m </a:t>
            </a:r>
            <a:r>
              <a:rPr lang="en-US" dirty="0" err="1"/>
              <a:t>gonna</a:t>
            </a:r>
            <a:r>
              <a:rPr lang="en-US" dirty="0"/>
              <a:t> share the work done by me and Prof. Rana </a:t>
            </a:r>
            <a:r>
              <a:rPr lang="en-US" dirty="0" err="1"/>
              <a:t>Hanocka</a:t>
            </a:r>
            <a:r>
              <a:rPr lang="en-US" dirty="0"/>
              <a:t> from University of Chicago, researcher Alexa siu from Adobe research and My advisor Professor </a:t>
            </a:r>
            <a:r>
              <a:rPr lang="en-US" dirty="0" err="1"/>
              <a:t>Yotam</a:t>
            </a:r>
            <a:r>
              <a:rPr lang="en-US" dirty="0"/>
              <a:t> </a:t>
            </a:r>
            <a:r>
              <a:rPr lang="en-US" dirty="0" err="1"/>
              <a:t>Gingold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00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detail, I will show the designs of four sounds in the following page.</a:t>
            </a:r>
          </a:p>
          <a:p>
            <a:r>
              <a:rPr lang="en-US" dirty="0"/>
              <a:t>(click) The first one is the guidance sound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56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guidance sound will only play outside of the shape. </a:t>
            </a:r>
          </a:p>
          <a:p>
            <a:r>
              <a:rPr lang="en-US" sz="1200" dirty="0">
                <a:solidFill>
                  <a:schemeClr val="bg1"/>
                </a:solidFill>
                <a:latin typeface="Calibri"/>
                <a:ea typeface="Calibri"/>
                <a:cs typeface="Calibri Light"/>
              </a:rPr>
              <a:t>Here, Distance is loudness. </a:t>
            </a:r>
            <a:r>
              <a:rPr lang="en-US" dirty="0"/>
              <a:t>The closer the fingertips to the shape, the louder the sound. </a:t>
            </a:r>
          </a:p>
          <a:p>
            <a:r>
              <a:rPr lang="en-US" dirty="0"/>
              <a:t>(click) This sound can guide the users toward the surface of the shape from the outside.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10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ea typeface="+mn-ea"/>
                <a:cs typeface="+mn-cs"/>
              </a:rPr>
              <a:t>（</a:t>
            </a:r>
            <a:r>
              <a:rPr lang="en-US" altLang="zh-CN" dirty="0">
                <a:ea typeface="+mn-ea"/>
                <a:cs typeface="+mn-cs"/>
              </a:rPr>
              <a:t>click</a:t>
            </a:r>
            <a:r>
              <a:rPr lang="zh-CN" altLang="en-US" dirty="0">
                <a:ea typeface="+mn-ea"/>
                <a:cs typeface="+mn-cs"/>
              </a:rPr>
              <a:t>）</a:t>
            </a:r>
            <a:r>
              <a:rPr lang="en-US" dirty="0">
                <a:ea typeface="+mn-ea"/>
                <a:cs typeface="+mn-cs"/>
              </a:rPr>
              <a:t>The second sound is contact sound, 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2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a typeface="+mn-ea"/>
                <a:cs typeface="+mn-cs"/>
              </a:rPr>
              <a:t>It plays when fingertips get on the surface or into the shape. </a:t>
            </a:r>
            <a:endParaRPr lang="en-US" dirty="0"/>
          </a:p>
          <a:p>
            <a:pPr algn="l"/>
            <a:r>
              <a:rPr lang="en-US" dirty="0"/>
              <a:t>And fingertip contact maps to a pentatonic scale. </a:t>
            </a:r>
          </a:p>
          <a:p>
            <a:pPr algn="l"/>
            <a:r>
              <a:rPr lang="en-US" sz="1800" b="0" i="0" u="none" strike="noStrike" baseline="0" dirty="0">
                <a:latin typeface="LinLibertineT"/>
              </a:rPr>
              <a:t>This gives the user the ability to detect whenever a fingertip comes in and out of contact with the surface of the shape.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4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（</a:t>
            </a:r>
            <a:r>
              <a:rPr lang="en-US" altLang="zh-CN" dirty="0"/>
              <a:t>click) </a:t>
            </a:r>
            <a:r>
              <a:rPr lang="en-US" dirty="0"/>
              <a:t>The third and fourth sounds are edge sound and corner sound.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0" i="0" dirty="0">
                <a:solidFill>
                  <a:srgbClr val="1D1C1D"/>
                </a:solidFill>
                <a:effectLst/>
                <a:latin typeface="Slack-Lato"/>
              </a:rPr>
              <a:t>they play around the sharp edges and corners respectively</a:t>
            </a:r>
          </a:p>
          <a:p>
            <a:r>
              <a:rPr lang="en-US" sz="2800" b="0" i="0" dirty="0">
                <a:solidFill>
                  <a:srgbClr val="1D1C1D"/>
                </a:solidFill>
                <a:effectLst/>
                <a:latin typeface="Slack-Lato"/>
              </a:rPr>
              <a:t>We use </a:t>
            </a:r>
            <a:r>
              <a:rPr lang="en-US" sz="2800" b="0" i="0" dirty="0" err="1">
                <a:solidFill>
                  <a:srgbClr val="1D1C1D"/>
                </a:solidFill>
                <a:effectLst/>
                <a:latin typeface="Slack-Lato"/>
              </a:rPr>
              <a:t>earcons</a:t>
            </a:r>
            <a:r>
              <a:rPr lang="en-US" sz="2800" b="0" i="0" dirty="0">
                <a:solidFill>
                  <a:srgbClr val="1D1C1D"/>
                </a:solidFill>
                <a:effectLst/>
                <a:latin typeface="Slack-Lato"/>
              </a:rPr>
              <a:t> for sharp edges and corners.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Touching an edge plays a sound resembling a plucked guitar string. (click)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Touching a corner plays a bell-like sound.(click)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29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LinLibertineT"/>
              </a:rPr>
              <a:t>Implementing </a:t>
            </a:r>
            <a:r>
              <a:rPr lang="en-US" sz="1800" b="0" i="0" u="none" strike="noStrike" baseline="0" dirty="0" err="1">
                <a:latin typeface="LinLibertineT"/>
              </a:rPr>
              <a:t>ShapeSonic</a:t>
            </a:r>
            <a:r>
              <a:rPr lang="en-US" sz="1800" b="0" i="0" u="none" strike="noStrike" baseline="0" dirty="0">
                <a:latin typeface="LinLibertineT"/>
              </a:rPr>
              <a:t> requires reliable hand tracking, stereo headphones, and fairly light computing needs</a:t>
            </a:r>
            <a:endParaRPr lang="en-US" dirty="0"/>
          </a:p>
          <a:p>
            <a:pPr algn="l"/>
            <a:r>
              <a:rPr lang="en-US" sz="1800" b="0" i="0" u="none" strike="noStrike" baseline="0" dirty="0">
                <a:latin typeface="LinLibertineT"/>
              </a:rPr>
              <a:t>We chose the widely available and affordable Oculus Quest VR headset</a:t>
            </a:r>
          </a:p>
          <a:p>
            <a:pPr algn="l"/>
            <a:endParaRPr lang="en-US" sz="1800" b="0" i="0" u="none" strike="noStrike" baseline="0" dirty="0">
              <a:solidFill>
                <a:schemeClr val="bg1"/>
              </a:solidFill>
              <a:latin typeface="LinLibertineT"/>
              <a:cs typeface="Calibri"/>
            </a:endParaRPr>
          </a:p>
          <a:p>
            <a:pPr algn="l"/>
            <a:r>
              <a:rPr lang="en-US" sz="1800" b="0" i="0" u="none" strike="noStrike" baseline="0" dirty="0">
                <a:solidFill>
                  <a:schemeClr val="bg1"/>
                </a:solidFill>
                <a:latin typeface="LinLibertineT"/>
                <a:cs typeface="Calibri"/>
              </a:rPr>
              <a:t>We pre-computed the signed distance field of objects to less the computing on headset. </a:t>
            </a:r>
          </a:p>
          <a:p>
            <a:pPr algn="l"/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13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(click)After our designing and implementing, </a:t>
            </a:r>
          </a:p>
          <a:p>
            <a:r>
              <a:rPr lang="en-US" dirty="0"/>
              <a:t>We evaluated </a:t>
            </a:r>
            <a:r>
              <a:rPr lang="en-US" dirty="0" err="1"/>
              <a:t>ShapeSonic</a:t>
            </a:r>
            <a:r>
              <a:rPr lang="en-US" dirty="0"/>
              <a:t> with 15 sighted and 6 BVI users</a:t>
            </a:r>
            <a:endParaRPr lang="en-US" dirty="0">
              <a:cs typeface="Calibri"/>
            </a:endParaRPr>
          </a:p>
          <a:p>
            <a:r>
              <a:rPr lang="en-US" sz="1200" b="0" i="0" u="none" strike="noStrike" baseline="0" dirty="0">
                <a:latin typeface="LinLibertineT"/>
              </a:rPr>
              <a:t>(click)</a:t>
            </a:r>
            <a:r>
              <a:rPr lang="en-US" dirty="0">
                <a:cs typeface="Calibri"/>
              </a:rPr>
              <a:t>We invited 6 sighted people for pilot study</a:t>
            </a:r>
          </a:p>
          <a:p>
            <a:r>
              <a:rPr lang="en-US" dirty="0">
                <a:cs typeface="Calibri"/>
              </a:rPr>
              <a:t>after improving some sonification designs and the setting of study, </a:t>
            </a:r>
          </a:p>
          <a:p>
            <a:r>
              <a:rPr lang="en-US" dirty="0">
                <a:cs typeface="Calibri"/>
              </a:rPr>
              <a:t>we invited 9 sighted and 6 </a:t>
            </a:r>
            <a:r>
              <a:rPr lang="en-US" dirty="0" err="1">
                <a:cs typeface="Calibri"/>
              </a:rPr>
              <a:t>bvi</a:t>
            </a:r>
            <a:r>
              <a:rPr lang="en-US" dirty="0">
                <a:cs typeface="Calibri"/>
              </a:rPr>
              <a:t> users to join the study.</a:t>
            </a:r>
          </a:p>
          <a:p>
            <a:endParaRPr lang="en-US" dirty="0">
              <a:cs typeface="Calibri"/>
            </a:endParaRPr>
          </a:p>
          <a:p>
            <a:pPr algn="l"/>
            <a:r>
              <a:rPr lang="en-US" sz="1800" b="0" i="0" u="none" strike="noStrike" baseline="0" dirty="0">
                <a:latin typeface="LinLibertineT"/>
              </a:rPr>
              <a:t>The study protocol began with a 10-minute tutorial and training period, </a:t>
            </a:r>
          </a:p>
          <a:p>
            <a:pPr algn="l"/>
            <a:r>
              <a:rPr lang="en-US" sz="1800" b="0" i="0" u="none" strike="noStrike" baseline="0" dirty="0">
                <a:latin typeface="LinLibertineT"/>
              </a:rPr>
              <a:t>we guided participants to hear all forms of </a:t>
            </a:r>
            <a:r>
              <a:rPr lang="en-US" sz="1800" b="0" i="0" u="none" strike="noStrike" baseline="0" dirty="0" err="1">
                <a:latin typeface="LinLibertineT"/>
              </a:rPr>
              <a:t>sonifications</a:t>
            </a:r>
            <a:r>
              <a:rPr lang="en-US" sz="1800" b="0" i="0" u="none" strike="noStrike" baseline="0" dirty="0">
                <a:latin typeface="LinLibertineT"/>
              </a:rPr>
              <a:t> and taught them basic strategies via exploring the torus and prism. </a:t>
            </a:r>
          </a:p>
          <a:p>
            <a:pPr algn="l"/>
            <a:endParaRPr lang="en-US" sz="1800" b="0" i="0" u="none" strike="noStrike" baseline="0" dirty="0">
              <a:latin typeface="LinLibertineT"/>
            </a:endParaRPr>
          </a:p>
          <a:p>
            <a:pPr algn="l"/>
            <a:r>
              <a:rPr lang="en-US" sz="1800" b="0" i="0" u="none" strike="noStrike" baseline="0" dirty="0">
                <a:latin typeface="LinLibertineT"/>
              </a:rPr>
              <a:t>(click) The user study has two tasks: shape recognition and landmark localization</a:t>
            </a:r>
          </a:p>
          <a:p>
            <a:pPr algn="l"/>
            <a:endParaRPr lang="en-US" sz="1800" b="0" i="0" u="none" strike="noStrike" baseline="0" dirty="0">
              <a:latin typeface="LinLibertineT"/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96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shape recognition task of formal study, there are totally three rounds, in each round, they would explore with one of three shapes in one row randomly. </a:t>
            </a:r>
          </a:p>
          <a:p>
            <a:r>
              <a:rPr lang="en-US" dirty="0"/>
              <a:t>Before each round, participants were given </a:t>
            </a:r>
            <a:r>
              <a:rPr lang="en-US" sz="1800" b="0" i="0" u="none" strike="noStrike" baseline="0" dirty="0">
                <a:latin typeface="LinLibertineTB"/>
              </a:rPr>
              <a:t>a brief description of three shapes, and after exploring, they were asked to identify which shape it was. </a:t>
            </a:r>
          </a:p>
          <a:p>
            <a:r>
              <a:rPr lang="en-US" sz="1800" b="0" i="0" u="none" strike="noStrike" baseline="0" dirty="0">
                <a:latin typeface="LinLibertineTB"/>
              </a:rPr>
              <a:t>(click)</a:t>
            </a:r>
          </a:p>
          <a:p>
            <a:r>
              <a:rPr lang="en-US" sz="1800" b="0" i="0" u="none" strike="noStrike" baseline="0" dirty="0">
                <a:latin typeface="LinLibertineTB"/>
              </a:rPr>
              <a:t>In the overall 45 trials in the formal study, they successfully identified 37 times, which is much higher than 15 times as random guessing </a:t>
            </a:r>
          </a:p>
          <a:p>
            <a:r>
              <a:rPr lang="en-US" sz="1800" b="0" i="0" u="none" strike="noStrike" baseline="0" dirty="0">
                <a:latin typeface="LinLibertineTB"/>
              </a:rPr>
              <a:t>(click)Also, from the result, we can see sighted and BVI users got similar performance, which means </a:t>
            </a:r>
            <a:r>
              <a:rPr lang="en-US" sz="1800" b="0" i="0" u="none" strike="noStrike" baseline="0" dirty="0" err="1">
                <a:latin typeface="LinLibertineT"/>
              </a:rPr>
              <a:t>ShapeSonic</a:t>
            </a:r>
            <a:r>
              <a:rPr lang="en-US" sz="1800" b="0" i="0" u="none" strike="noStrike" baseline="0" dirty="0">
                <a:latin typeface="LinLibertineT"/>
              </a:rPr>
              <a:t> is effective in allowing both sighted and</a:t>
            </a:r>
          </a:p>
          <a:p>
            <a:pPr algn="l"/>
            <a:r>
              <a:rPr lang="en-US" sz="1800" b="0" i="0" u="none" strike="noStrike" baseline="0" dirty="0">
                <a:latin typeface="LinLibertineT"/>
              </a:rPr>
              <a:t>BVI users to identify shapes.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6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landmark localization task, we provided a verbal description about the shapes, and we asked participants to touch each landmark without sonification,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provided a baseline for comparison. </a:t>
            </a:r>
          </a:p>
          <a:p>
            <a:endParaRPr lang="en-US" dirty="0"/>
          </a:p>
          <a:p>
            <a:r>
              <a:rPr lang="en-US" dirty="0"/>
              <a:t>After that, they were asked to relocated landmarks after five minutes interaction with sonification. </a:t>
            </a:r>
          </a:p>
          <a:p>
            <a:endParaRPr lang="en-US" dirty="0"/>
          </a:p>
          <a:p>
            <a:r>
              <a:rPr lang="en-US" dirty="0"/>
              <a:t>The figure shows the improvement in landmark positioning error when using sonification. </a:t>
            </a:r>
          </a:p>
          <a:p>
            <a:pPr algn="l"/>
            <a:r>
              <a:rPr lang="en-US" sz="1800" b="0" i="0" u="none" strike="noStrike" baseline="0" dirty="0">
                <a:latin typeface="LinLibertineT"/>
              </a:rPr>
              <a:t>Sonification improved landmark positioning accuracy for all features. </a:t>
            </a:r>
          </a:p>
          <a:p>
            <a:pPr algn="l"/>
            <a:r>
              <a:rPr lang="en-US" sz="1800" b="0" i="0" u="none" strike="noStrike" baseline="0" dirty="0">
                <a:latin typeface="LinLibertineT"/>
              </a:rPr>
              <a:t>We found no significant overall differences between sighted and BVI participants. </a:t>
            </a:r>
          </a:p>
          <a:p>
            <a:pPr algn="l"/>
            <a:r>
              <a:rPr lang="en-US" sz="1800" b="0" i="0" u="none" strike="noStrike" baseline="0" dirty="0">
                <a:latin typeface="LinLibertineT"/>
              </a:rPr>
              <a:t>Two participants who both were </a:t>
            </a:r>
            <a:r>
              <a:rPr lang="en-US" sz="1800" b="0" i="0" u="none" strike="noStrike" baseline="0" dirty="0" err="1">
                <a:latin typeface="LinLibertineT"/>
              </a:rPr>
              <a:t>bvi</a:t>
            </a:r>
            <a:r>
              <a:rPr lang="en-US" sz="1800" b="0" i="0" u="none" strike="noStrike" baseline="0" dirty="0">
                <a:latin typeface="LinLibertineT"/>
              </a:rPr>
              <a:t> from birth showed exceptional improvement when using our sonification.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64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Traditional computer graphics build the connection between real shapes with shapes shown on 2D screen </a:t>
            </a:r>
            <a:r>
              <a:rPr lang="en-US" altLang="zh-C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even 3D in XR devices with visual feedback.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However, how could </a:t>
            </a:r>
            <a:r>
              <a:rPr lang="en-US" sz="12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blind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people see virtual 2D and 3D shapes?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can design interfaces rely on other feedback like tactile, auditory, rather than visual. 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33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the study, we asked participants to finish a questionnaire about their feelings.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ea typeface="Calibri" panose="020F0502020204030204"/>
                <a:cs typeface="Calibri"/>
              </a:rPr>
              <a:t>(click)From the </a:t>
            </a:r>
            <a:r>
              <a:rPr lang="en-US" sz="1200" dirty="0" err="1">
                <a:solidFill>
                  <a:schemeClr val="bg1"/>
                </a:solidFill>
                <a:ea typeface="Calibri" panose="020F0502020204030204"/>
                <a:cs typeface="Calibri"/>
              </a:rPr>
              <a:t>likert</a:t>
            </a:r>
            <a:r>
              <a:rPr lang="en-US" sz="1200" dirty="0">
                <a:solidFill>
                  <a:schemeClr val="bg1"/>
                </a:solidFill>
                <a:ea typeface="Calibri" panose="020F0502020204030204"/>
                <a:cs typeface="Calibri"/>
              </a:rPr>
              <a:t> plot, </a:t>
            </a: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Participants perceived the experience halfway between verbal description and feeling a physical shape.*/We believe both verbal and sonification information are necessary for successful perception</a:t>
            </a:r>
          </a:p>
          <a:p>
            <a:pPr algn="l"/>
            <a:endParaRPr lang="en-US" sz="1200" b="0" i="0" dirty="0">
              <a:solidFill>
                <a:srgbClr val="1D1C1D"/>
              </a:solidFill>
              <a:effectLst/>
              <a:latin typeface="Slack-Lato"/>
              <a:ea typeface="Calibri" panose="020F0502020204030204"/>
              <a:cs typeface="Calibri"/>
            </a:endParaRPr>
          </a:p>
          <a:p>
            <a:pPr algn="l"/>
            <a:r>
              <a:rPr lang="en-US" sz="1200" dirty="0">
                <a:solidFill>
                  <a:schemeClr val="bg1"/>
                </a:solidFill>
                <a:ea typeface="Calibri" panose="020F0502020204030204"/>
                <a:cs typeface="Calibri"/>
              </a:rPr>
              <a:t>(click)</a:t>
            </a:r>
            <a:r>
              <a:rPr lang="en-US" altLang="zh-CN" sz="1200" dirty="0">
                <a:solidFill>
                  <a:schemeClr val="bg1"/>
                </a:solidFill>
                <a:ea typeface="Calibri" panose="020F0502020204030204"/>
                <a:cs typeface="Calibri"/>
              </a:rPr>
              <a:t>From the feedback of participants, some of them were struggled with remembering all the sounds, </a:t>
            </a:r>
          </a:p>
          <a:p>
            <a:r>
              <a:rPr lang="en-US" altLang="zh-CN" sz="1200" dirty="0">
                <a:solidFill>
                  <a:schemeClr val="bg1"/>
                </a:solidFill>
                <a:ea typeface="Calibri" panose="020F0502020204030204"/>
                <a:cs typeface="Calibri"/>
              </a:rPr>
              <a:t>While some of them </a:t>
            </a:r>
            <a:r>
              <a:rPr lang="en-US" sz="1800" b="0" i="0" u="none" strike="noStrike" baseline="0" dirty="0">
                <a:latin typeface="LinLibertineT"/>
              </a:rPr>
              <a:t>requested more sound feedback to provide additional information.</a:t>
            </a:r>
          </a:p>
          <a:p>
            <a:r>
              <a:rPr lang="en-US" altLang="zh-CN" sz="1800" b="0" i="0" u="none" strike="noStrike" baseline="0" dirty="0">
                <a:latin typeface="LinLibertineT"/>
              </a:rPr>
              <a:t>In our</a:t>
            </a:r>
            <a:r>
              <a:rPr lang="zh-CN" altLang="en-US" sz="1800" b="0" i="0" u="none" strike="noStrike" baseline="0" dirty="0">
                <a:latin typeface="LinLibertineT"/>
              </a:rPr>
              <a:t> </a:t>
            </a:r>
            <a:r>
              <a:rPr lang="en-US" altLang="zh-CN" sz="1800" b="0" i="0" u="none" strike="noStrike" baseline="0" dirty="0">
                <a:latin typeface="LinLibertineT"/>
              </a:rPr>
              <a:t>observation, all could learn the meaning of all sounds when they did the second task, </a:t>
            </a:r>
            <a:r>
              <a:rPr lang="en-US" sz="1800" b="0" i="0" u="none" strike="noStrike" baseline="0" dirty="0">
                <a:latin typeface="LinLibertineT"/>
              </a:rPr>
              <a:t>which means we haven’t reached the end of training phase. </a:t>
            </a:r>
          </a:p>
          <a:p>
            <a:endParaRPr lang="en-US" sz="1800" b="0" i="0" u="none" strike="noStrike" baseline="0" dirty="0">
              <a:latin typeface="LinLibertineT"/>
            </a:endParaRPr>
          </a:p>
          <a:p>
            <a:pPr algn="l"/>
            <a:r>
              <a:rPr lang="en-US" sz="1800" dirty="0">
                <a:solidFill>
                  <a:schemeClr val="bg1"/>
                </a:solidFill>
                <a:ea typeface="Calibri" panose="020F0502020204030204"/>
                <a:cs typeface="Calibri"/>
              </a:rPr>
              <a:t>(click)</a:t>
            </a:r>
            <a:r>
              <a:rPr lang="en-US" sz="1800" b="0" i="0" u="none" strike="noStrike" baseline="0" dirty="0">
                <a:latin typeface="LinLibertineT"/>
              </a:rPr>
              <a:t>Also, The hand tracking latency forces users to move slower than they otherwise might. </a:t>
            </a:r>
          </a:p>
          <a:p>
            <a:pPr algn="l"/>
            <a:r>
              <a:rPr lang="en-US" sz="1800" b="0" i="0" u="none" strike="noStrike" baseline="0" dirty="0">
                <a:latin typeface="LinLibertineT"/>
              </a:rPr>
              <a:t>Extremely low latency interactions may provide a sensation akin to “ear haptics,” where the tactile sensation is transferred.</a:t>
            </a:r>
          </a:p>
          <a:p>
            <a:endParaRPr lang="en-US" sz="1800" b="0" i="0" u="none" strike="noStrike" baseline="0" dirty="0">
              <a:latin typeface="LinLibertineT"/>
            </a:endParaRPr>
          </a:p>
          <a:p>
            <a:endParaRPr lang="en-US" sz="1800" b="0" i="0" u="none" strike="noStrike" baseline="0" dirty="0">
              <a:latin typeface="LinLibertineT"/>
            </a:endParaRPr>
          </a:p>
          <a:p>
            <a:endParaRPr lang="en-US" sz="1800" b="0" i="0" u="none" strike="noStrike" baseline="0" dirty="0">
              <a:latin typeface="LinLibertineT"/>
            </a:endParaRPr>
          </a:p>
          <a:p>
            <a:endParaRPr lang="en-US" sz="1800" b="0" i="0" u="none" strike="noStrike" baseline="0" dirty="0">
              <a:latin typeface="LinLibertine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9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Calibri"/>
              </a:rPr>
              <a:t>(click)In the future, we’d like to explore sonification of additional physical attributes, like material, texture, softness, color, etc.</a:t>
            </a:r>
          </a:p>
          <a:p>
            <a:r>
              <a:rPr lang="en-US" sz="1200" dirty="0">
                <a:solidFill>
                  <a:schemeClr val="bg1"/>
                </a:solidFill>
                <a:ea typeface="Calibri" panose="020F0502020204030204"/>
                <a:cs typeface="Calibri"/>
              </a:rPr>
              <a:t>(click)</a:t>
            </a:r>
            <a:r>
              <a:rPr lang="en-US" dirty="0">
                <a:solidFill>
                  <a:schemeClr val="bg1"/>
                </a:solidFill>
                <a:cs typeface="Calibri"/>
              </a:rPr>
              <a:t>Also, we want to apply the sonification on more complex objects and scenarios.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ea typeface="Calibri" panose="020F0502020204030204"/>
                <a:cs typeface="Calibri"/>
              </a:rPr>
              <a:t>(click)</a:t>
            </a:r>
            <a:r>
              <a:rPr lang="en-US" dirty="0">
                <a:solidFill>
                  <a:schemeClr val="bg1"/>
                </a:solidFill>
                <a:cs typeface="Calibri"/>
              </a:rPr>
              <a:t>lastly, we want to integrate with shape editing/generation module to form a closed-loop non-visual 3D shape design framework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96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listening and</a:t>
            </a:r>
            <a:r>
              <a:rPr lang="zh-CN" altLang="en-US" dirty="0"/>
              <a:t> </a:t>
            </a:r>
            <a:r>
              <a:rPr lang="en-US" altLang="zh-CN" dirty="0"/>
              <a:t>come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 err="1"/>
              <a:t>q&amp;a</a:t>
            </a:r>
            <a:r>
              <a:rPr lang="zh-CN" altLang="en-US" dirty="0"/>
              <a:t> </a:t>
            </a:r>
            <a:r>
              <a:rPr lang="en-US" altLang="zh-CN" dirty="0"/>
              <a:t>session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try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sonification if you are interested!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7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Graphical content is invisible, Mouse input is hard to track   3D shape projected on a 2D screen is not intuitive</a:t>
            </a:r>
            <a:endParaRPr lang="en-US" dirty="0">
              <a:cs typeface="Calibri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endParaRPr lang="en-US" dirty="0"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/>
              <a:t>Sound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dirty="0"/>
              <a:t>Touch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Visual interactions are inaccessible to BVI users.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Image source copyright: </a:t>
            </a:r>
            <a:endParaRPr lang="en-US" dirty="0"/>
          </a:p>
          <a:p>
            <a:r>
              <a:rPr lang="en-US" dirty="0">
                <a:hlinkClick r:id="rId3"/>
              </a:rPr>
              <a:t>https://parametric-architecture.com/8-free-browser-based-3d-modeling-software-for-beginners/</a:t>
            </a:r>
            <a:endParaRPr lang="en-US" dirty="0">
              <a:cs typeface="Calibri" panose="020F0502020204030204"/>
              <a:hlinkClick r:id="rId3"/>
            </a:endParaRPr>
          </a:p>
          <a:p>
            <a:r>
              <a:rPr lang="en-US" dirty="0">
                <a:hlinkClick r:id="rId4"/>
              </a:rPr>
              <a:t>https://engre.co/blogs/articles/top-5-3d-modeling-tools/</a:t>
            </a:r>
            <a:endParaRPr lang="en-US" dirty="0">
              <a:cs typeface="Calibri"/>
              <a:hlinkClick r:id="rId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6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some works done for this purpose and they designed the program to provide tactile feedback like it in the real world.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For example, the work of </a:t>
            </a:r>
            <a:r>
              <a:rPr lang="en-US" dirty="0" err="1"/>
              <a:t>Panotopoulou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fabricated the illustration by popup lines to mimic the curvature and geometry of 3D shapes. </a:t>
            </a:r>
            <a:endParaRPr lang="en-US" b="0" dirty="0">
              <a:effectLst/>
            </a:endParaRPr>
          </a:p>
          <a:p>
            <a:r>
              <a:rPr lang="en-US" dirty="0"/>
              <a:t>The second work shows the device created by Siu which can roughly simulate 3D shapes as heightmaps of pins. </a:t>
            </a:r>
          </a:p>
          <a:p>
            <a:r>
              <a:rPr lang="en-US" dirty="0"/>
              <a:t>However, compared to Auditory, interfaces rely on haptic feedback need specialized devices or fabrication process. 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These interfaces are less available and 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less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suitable for real-time feedback and interaction 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9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designed an interface, called </a:t>
            </a:r>
            <a:r>
              <a:rPr lang="en-US" dirty="0" err="1"/>
              <a:t>ShapeSonic</a:t>
            </a:r>
            <a:r>
              <a:rPr lang="en-US" dirty="0"/>
              <a:t>, which uses only auditory feedback. </a:t>
            </a:r>
          </a:p>
          <a:p>
            <a:endParaRPr lang="en-US" dirty="0"/>
          </a:p>
          <a:p>
            <a:r>
              <a:rPr lang="en-US" dirty="0"/>
              <a:t>(click video)specifically, </a:t>
            </a:r>
            <a:r>
              <a:rPr lang="en-US" dirty="0" err="1"/>
              <a:t>ShapeSonic</a:t>
            </a:r>
            <a:r>
              <a:rPr lang="en-US" dirty="0"/>
              <a:t> is a sonification-based approach for shape perceiving.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06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sonification?</a:t>
            </a:r>
          </a:p>
          <a:p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Sonification is 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the use of non-speech audio to convey information or perceptualize data.</a:t>
            </a:r>
          </a:p>
          <a:p>
            <a:b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</a:b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There is a</a:t>
            </a:r>
            <a:r>
              <a:rPr lang="en-US" altLang="zh-CN" b="0" i="0" dirty="0">
                <a:solidFill>
                  <a:srgbClr val="040C28"/>
                </a:solidFill>
                <a:effectLst/>
                <a:latin typeface="Google Sans"/>
              </a:rPr>
              <a:t>n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 example about perceptualizing </a:t>
            </a:r>
            <a:r>
              <a:rPr lang="en-US" altLang="zh-CN" b="0" i="0" dirty="0">
                <a:solidFill>
                  <a:srgbClr val="040C28"/>
                </a:solidFill>
                <a:effectLst/>
                <a:latin typeface="Google Sans"/>
              </a:rPr>
              <a:t>line chart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. (click)By this, you can perceive the data by the tone and timbre of two sounds.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01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our design, we use the </a:t>
            </a:r>
            <a:r>
              <a:rPr lang="en-US" dirty="0" err="1"/>
              <a:t>handtracking</a:t>
            </a:r>
            <a:r>
              <a:rPr lang="en-US" dirty="0"/>
              <a:t> of the oculus to track the movement of fingertips. </a:t>
            </a:r>
          </a:p>
          <a:p>
            <a:r>
              <a:rPr lang="en-US" dirty="0"/>
              <a:t>We want to map hands to sounds, but how?</a:t>
            </a:r>
          </a:p>
          <a:p>
            <a:endParaRPr lang="en-US" dirty="0"/>
          </a:p>
          <a:p>
            <a:r>
              <a:rPr lang="en-US" dirty="0"/>
              <a:t>In the design space of hands,  we tried interaction with only fingertips(click), or whole hands(click). We also tried use the curvature of hands(click).</a:t>
            </a:r>
          </a:p>
          <a:p>
            <a:r>
              <a:rPr lang="en-US" dirty="0"/>
              <a:t>(click)we chose to use only the position of ten fingertips, which is clearer to users during our trials. </a:t>
            </a:r>
          </a:p>
          <a:p>
            <a:endParaRPr lang="en-US" dirty="0"/>
          </a:p>
          <a:p>
            <a:r>
              <a:rPr lang="en-US" dirty="0"/>
              <a:t>In the design space of sounds features, we chose (click) volume, pitch, timber, and spatialization.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Image Copyright: https://docs.ultraleap.com/xr-guidelines/Getting%20started/virtual-hands.html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38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detail, the sonification regions in our design divide space around the shape into zones.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Here, there are (click)outside, (click)inside and (click)space around sharp edges and corners. </a:t>
            </a:r>
          </a:p>
          <a:p>
            <a:r>
              <a:rPr lang="en-US" dirty="0"/>
              <a:t>In each zone, there are different sonification design. 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71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Also, Sounds triggered by left and right hand would map to left and right ear to indicate the direction. </a:t>
            </a:r>
          </a:p>
          <a:p>
            <a:r>
              <a:rPr lang="en-US" dirty="0"/>
              <a:t>Compared to stereophonic sound, only left and right audio ensures an unambiguous mapping from hands.</a:t>
            </a:r>
          </a:p>
          <a:p>
            <a:r>
              <a:rPr lang="en-US" dirty="0"/>
              <a:t>Also, To provide pleasant and distinguish sounds, We hired a professional sound designer to design our sounds.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Image Copyright: https://docs.ultraleap.com/xr-guidelines/Getting%20started/virtual-hands.html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C41A9-ED2B-48D4-8BE1-DAC4209C778F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4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53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1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5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6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08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90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8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11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5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52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2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5.mp4"/><Relationship Id="rId7" Type="http://schemas.openxmlformats.org/officeDocument/2006/relationships/notesSlide" Target="../notesSlides/notesSlide15.xml"/><Relationship Id="rId2" Type="http://schemas.microsoft.com/office/2007/relationships/media" Target="../media/media5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6.mp4"/><Relationship Id="rId4" Type="http://schemas.microsoft.com/office/2007/relationships/media" Target="../media/media6.mp4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1.png"/><Relationship Id="rId4" Type="http://schemas.microsoft.com/office/2018/10/relationships/comments" Target="../comments/modernComment_10F_EA4A0C8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0.png"/><Relationship Id="rId12" Type="http://schemas.openxmlformats.org/officeDocument/2006/relationships/customXml" Target="../ink/ink4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6.xml"/><Relationship Id="rId1" Type="http://schemas.openxmlformats.org/officeDocument/2006/relationships/tags" Target="../tags/tag3.xml"/><Relationship Id="rId6" Type="http://schemas.openxmlformats.org/officeDocument/2006/relationships/customXml" Target="../ink/ink1.xml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customXml" Target="../ink/ink3.xml"/><Relationship Id="rId4" Type="http://schemas.openxmlformats.org/officeDocument/2006/relationships/image" Target="../media/image13.png"/><Relationship Id="rId9" Type="http://schemas.openxmlformats.org/officeDocument/2006/relationships/image" Target="../media/image14.png"/><Relationship Id="rId14" Type="http://schemas.openxmlformats.org/officeDocument/2006/relationships/customXml" Target="../ink/ink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microsoft.com/office/2018/10/relationships/comments" Target="../comments/modernComment_108_88CE6EF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238" y="775133"/>
            <a:ext cx="11068162" cy="2466975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>
                <a:solidFill>
                  <a:schemeClr val="bg1"/>
                </a:solidFill>
                <a:latin typeface="Bodoni MT" panose="02070603080606020203" pitchFamily="18" charset="0"/>
                <a:ea typeface="+mj-lt"/>
                <a:cs typeface="+mj-lt"/>
              </a:rPr>
              <a:t>ShapeSonic</a:t>
            </a:r>
            <a:r>
              <a:rPr lang="en-US" sz="4000" dirty="0">
                <a:solidFill>
                  <a:schemeClr val="bg1"/>
                </a:solidFill>
                <a:latin typeface="Bodoni MT" panose="02070603080606020203" pitchFamily="18" charset="0"/>
                <a:ea typeface="+mj-lt"/>
                <a:cs typeface="+mj-lt"/>
              </a:rPr>
              <a:t>: </a:t>
            </a:r>
            <a:br>
              <a:rPr lang="en-US" sz="4000" dirty="0">
                <a:solidFill>
                  <a:schemeClr val="bg1"/>
                </a:solidFill>
                <a:latin typeface="Bodoni MT" panose="02070603080606020203" pitchFamily="18" charset="0"/>
                <a:ea typeface="+mj-lt"/>
                <a:cs typeface="+mj-lt"/>
              </a:rPr>
            </a:br>
            <a:r>
              <a:rPr lang="en-US" sz="4000" dirty="0" err="1">
                <a:solidFill>
                  <a:schemeClr val="bg1"/>
                </a:solidFill>
                <a:latin typeface="Bodoni MT" panose="02070603080606020203" pitchFamily="18" charset="0"/>
                <a:ea typeface="+mj-lt"/>
                <a:cs typeface="+mj-lt"/>
              </a:rPr>
              <a:t>Sonifying</a:t>
            </a:r>
            <a:r>
              <a:rPr lang="en-US" sz="4000" dirty="0">
                <a:solidFill>
                  <a:schemeClr val="bg1"/>
                </a:solidFill>
                <a:latin typeface="Bodoni MT" panose="02070603080606020203" pitchFamily="18" charset="0"/>
                <a:ea typeface="+mj-lt"/>
                <a:cs typeface="+mj-lt"/>
              </a:rPr>
              <a:t> Fingertip Interactions for Non-Visual Virtual Shape Perception</a:t>
            </a:r>
            <a:endParaRPr lang="en-US" sz="4000" dirty="0">
              <a:solidFill>
                <a:schemeClr val="bg1"/>
              </a:solidFill>
              <a:latin typeface="Bodoni MT" panose="02070603080606020203" pitchFamily="18" charset="0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AAFB1F-6B49-B223-0269-41C39A187C8B}"/>
              </a:ext>
            </a:extLst>
          </p:cNvPr>
          <p:cNvSpPr txBox="1"/>
          <p:nvPr/>
        </p:nvSpPr>
        <p:spPr>
          <a:xfrm>
            <a:off x="585420" y="3615892"/>
            <a:ext cx="514032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cs typeface="Calibri"/>
              </a:rPr>
              <a:t>Jialin Huang </a:t>
            </a:r>
            <a:r>
              <a:rPr lang="en-US" dirty="0">
                <a:solidFill>
                  <a:schemeClr val="bg1"/>
                </a:solidFill>
                <a:cs typeface="Calibri"/>
              </a:rPr>
              <a:t>George Mason University</a:t>
            </a:r>
          </a:p>
          <a:p>
            <a:r>
              <a:rPr lang="en-US" b="1" dirty="0">
                <a:solidFill>
                  <a:schemeClr val="bg1"/>
                </a:solidFill>
                <a:ea typeface="+mn-lt"/>
                <a:cs typeface="+mn-lt"/>
              </a:rPr>
              <a:t>Rana </a:t>
            </a:r>
            <a:r>
              <a:rPr lang="en-US" b="1" err="1">
                <a:solidFill>
                  <a:schemeClr val="bg1"/>
                </a:solidFill>
                <a:ea typeface="+mn-lt"/>
                <a:cs typeface="+mn-lt"/>
              </a:rPr>
              <a:t>Hanocka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 University of Chicago</a:t>
            </a:r>
          </a:p>
          <a:p>
            <a:r>
              <a:rPr lang="en-US" b="1" dirty="0">
                <a:solidFill>
                  <a:schemeClr val="bg1"/>
                </a:solidFill>
                <a:ea typeface="+mn-lt"/>
                <a:cs typeface="+mn-lt"/>
              </a:rPr>
              <a:t>Alexa Siu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 Adobe Research</a:t>
            </a:r>
          </a:p>
          <a:p>
            <a:r>
              <a:rPr lang="en-US" b="1" dirty="0">
                <a:solidFill>
                  <a:schemeClr val="bg1"/>
                </a:solidFill>
                <a:ea typeface="+mn-lt"/>
                <a:cs typeface="+mn-lt"/>
              </a:rPr>
              <a:t>Yotam Gingold 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George Mason University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7AE323-AE9B-1376-06B5-0FE4AD35AB09}"/>
              </a:ext>
            </a:extLst>
          </p:cNvPr>
          <p:cNvGrpSpPr/>
          <p:nvPr/>
        </p:nvGrpSpPr>
        <p:grpSpPr>
          <a:xfrm>
            <a:off x="1162223" y="5009172"/>
            <a:ext cx="9618072" cy="1497505"/>
            <a:chOff x="2105499" y="5654065"/>
            <a:chExt cx="8758134" cy="1416664"/>
          </a:xfrm>
        </p:grpSpPr>
        <p:pic>
          <p:nvPicPr>
            <p:cNvPr id="9" name="Picture 8" descr="University of Chicago Logo and symbol, meaning, history, PNG ...">
              <a:extLst>
                <a:ext uri="{FF2B5EF4-FFF2-40B4-BE49-F238E27FC236}">
                  <a16:creationId xmlns:a16="http://schemas.microsoft.com/office/drawing/2014/main" id="{7692DD00-A7D8-3E01-8453-42115CAF9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2314" y="5654065"/>
              <a:ext cx="2871768" cy="1416664"/>
            </a:xfrm>
            <a:prstGeom prst="rect">
              <a:avLst/>
            </a:prstGeom>
          </p:spPr>
        </p:pic>
        <p:pic>
          <p:nvPicPr>
            <p:cNvPr id="10" name="Picture 9" descr="Adobe Logo and symbol, meaning, history, PNG, brand">
              <a:extLst>
                <a:ext uri="{FF2B5EF4-FFF2-40B4-BE49-F238E27FC236}">
                  <a16:creationId xmlns:a16="http://schemas.microsoft.com/office/drawing/2014/main" id="{5B338C44-4E17-9088-1CDD-D1CFE9A84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3282" y="5770640"/>
              <a:ext cx="2420351" cy="11958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06B41D-1DB6-CE49-F0B0-3211C303AD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912"/>
            <a:stretch/>
          </p:blipFill>
          <p:spPr>
            <a:xfrm>
              <a:off x="2105499" y="5995535"/>
              <a:ext cx="1773880" cy="733723"/>
            </a:xfrm>
            <a:prstGeom prst="rect">
              <a:avLst/>
            </a:prstGeom>
          </p:spPr>
        </p:pic>
        <p:pic>
          <p:nvPicPr>
            <p:cNvPr id="12" name="Picture 4" descr="George Mason University Logo and symbol, meaning, history, PNG, brand">
              <a:extLst>
                <a:ext uri="{FF2B5EF4-FFF2-40B4-BE49-F238E27FC236}">
                  <a16:creationId xmlns:a16="http://schemas.microsoft.com/office/drawing/2014/main" id="{C038B826-EE00-5C3A-FED8-69BB1F2122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837" y="5891529"/>
              <a:ext cx="1570019" cy="883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B52DDB-5CD5-D4D9-5ACB-CACD6BA562F1}"/>
              </a:ext>
            </a:extLst>
          </p:cNvPr>
          <p:cNvSpPr txBox="1">
            <a:spLocks/>
          </p:cNvSpPr>
          <p:nvPr/>
        </p:nvSpPr>
        <p:spPr>
          <a:xfrm>
            <a:off x="798512" y="1500188"/>
            <a:ext cx="10515600" cy="16093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25BBD6-5157-36EB-A370-56FDEA2C33CD}"/>
              </a:ext>
            </a:extLst>
          </p:cNvPr>
          <p:cNvSpPr txBox="1"/>
          <p:nvPr/>
        </p:nvSpPr>
        <p:spPr>
          <a:xfrm>
            <a:off x="5638800" y="469490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864DEB6-DF84-D674-DD2A-297E4F70A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68613"/>
          <a:stretch/>
        </p:blipFill>
        <p:spPr>
          <a:xfrm>
            <a:off x="472187" y="2205143"/>
            <a:ext cx="3530318" cy="425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E54320-B897-27B1-540E-C269EF9A1353}"/>
              </a:ext>
            </a:extLst>
          </p:cNvPr>
          <p:cNvSpPr txBox="1"/>
          <p:nvPr/>
        </p:nvSpPr>
        <p:spPr>
          <a:xfrm>
            <a:off x="7879206" y="5239971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Edge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2E1DC-1C66-20EB-E15C-6B6ED0BF3BC0}"/>
              </a:ext>
            </a:extLst>
          </p:cNvPr>
          <p:cNvSpPr txBox="1"/>
          <p:nvPr/>
        </p:nvSpPr>
        <p:spPr>
          <a:xfrm>
            <a:off x="8983133" y="2531533"/>
            <a:ext cx="922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Corner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EDB150-33D3-3ED9-7C72-56FCB9224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1D020055-9E0C-0E85-2D46-9760C7A654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87" r="50001"/>
          <a:stretch/>
        </p:blipFill>
        <p:spPr>
          <a:xfrm>
            <a:off x="4002505" y="2205143"/>
            <a:ext cx="2093495" cy="425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C590D129-7AA4-E1D2-5BF1-7F08F50520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r="24331"/>
          <a:stretch/>
        </p:blipFill>
        <p:spPr>
          <a:xfrm>
            <a:off x="6096000" y="2205143"/>
            <a:ext cx="2887133" cy="425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Content Placeholder 10">
            <a:extLst>
              <a:ext uri="{FF2B5EF4-FFF2-40B4-BE49-F238E27FC236}">
                <a16:creationId xmlns:a16="http://schemas.microsoft.com/office/drawing/2014/main" id="{1B53AB36-11C0-55ED-543D-75458365F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69"/>
          <a:stretch/>
        </p:blipFill>
        <p:spPr>
          <a:xfrm>
            <a:off x="8983133" y="2205143"/>
            <a:ext cx="2736681" cy="425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20312B-2CEE-B71A-6243-86A7578603A4}"/>
              </a:ext>
            </a:extLst>
          </p:cNvPr>
          <p:cNvSpPr txBox="1"/>
          <p:nvPr/>
        </p:nvSpPr>
        <p:spPr>
          <a:xfrm>
            <a:off x="8012070" y="5653534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Edge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59CBAD-EC97-DF7A-FF28-17D4CDA3BB75}"/>
              </a:ext>
            </a:extLst>
          </p:cNvPr>
          <p:cNvSpPr txBox="1"/>
          <p:nvPr/>
        </p:nvSpPr>
        <p:spPr>
          <a:xfrm>
            <a:off x="9115996" y="2420445"/>
            <a:ext cx="922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Corner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5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85AAD-29EF-4FD4-11D2-CD505738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61" y="83740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Calibri"/>
                <a:ea typeface="Calibri"/>
                <a:cs typeface="Calibri Light"/>
              </a:rPr>
              <a:t>Guidance sounds </a:t>
            </a: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 Light"/>
              </a:rPr>
              <a:t>play outside the shape </a:t>
            </a:r>
            <a:endParaRPr lang="en-US" sz="32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B52DDB-5CD5-D4D9-5ACB-CACD6BA562F1}"/>
              </a:ext>
            </a:extLst>
          </p:cNvPr>
          <p:cNvSpPr txBox="1">
            <a:spLocks/>
          </p:cNvSpPr>
          <p:nvPr/>
        </p:nvSpPr>
        <p:spPr>
          <a:xfrm>
            <a:off x="798512" y="1500188"/>
            <a:ext cx="10515600" cy="16093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ea typeface="+mn-lt"/>
              <a:cs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819117-F5A2-9C03-5B62-E27D2728AD21}"/>
              </a:ext>
            </a:extLst>
          </p:cNvPr>
          <p:cNvSpPr txBox="1"/>
          <p:nvPr/>
        </p:nvSpPr>
        <p:spPr>
          <a:xfrm>
            <a:off x="6815758" y="3109576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 Light"/>
              </a:rPr>
              <a:t> </a:t>
            </a:r>
          </a:p>
        </p:txBody>
      </p:sp>
      <p:pic>
        <p:nvPicPr>
          <p:cNvPr id="44" name="Guidancesound_clip">
            <a:hlinkClick r:id="" action="ppaction://media"/>
            <a:extLst>
              <a:ext uri="{FF2B5EF4-FFF2-40B4-BE49-F238E27FC236}">
                <a16:creationId xmlns:a16="http://schemas.microsoft.com/office/drawing/2014/main" id="{0295FF4E-C67A-B4EE-3C03-68BFE96512D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4836" t="9591" r="3993"/>
          <a:stretch/>
        </p:blipFill>
        <p:spPr>
          <a:xfrm>
            <a:off x="1959022" y="1811868"/>
            <a:ext cx="8273955" cy="4926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93185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B52DDB-5CD5-D4D9-5ACB-CACD6BA562F1}"/>
              </a:ext>
            </a:extLst>
          </p:cNvPr>
          <p:cNvSpPr txBox="1">
            <a:spLocks/>
          </p:cNvSpPr>
          <p:nvPr/>
        </p:nvSpPr>
        <p:spPr>
          <a:xfrm>
            <a:off x="798512" y="1500188"/>
            <a:ext cx="10515600" cy="16093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25BBD6-5157-36EB-A370-56FDEA2C33CD}"/>
              </a:ext>
            </a:extLst>
          </p:cNvPr>
          <p:cNvSpPr txBox="1"/>
          <p:nvPr/>
        </p:nvSpPr>
        <p:spPr>
          <a:xfrm>
            <a:off x="5638800" y="469490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864DEB6-DF84-D674-DD2A-297E4F70A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68613"/>
          <a:stretch/>
        </p:blipFill>
        <p:spPr>
          <a:xfrm>
            <a:off x="472187" y="2205143"/>
            <a:ext cx="3530318" cy="425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E54320-B897-27B1-540E-C269EF9A1353}"/>
              </a:ext>
            </a:extLst>
          </p:cNvPr>
          <p:cNvSpPr txBox="1"/>
          <p:nvPr/>
        </p:nvSpPr>
        <p:spPr>
          <a:xfrm>
            <a:off x="7879206" y="5239971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Edge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2E1DC-1C66-20EB-E15C-6B6ED0BF3BC0}"/>
              </a:ext>
            </a:extLst>
          </p:cNvPr>
          <p:cNvSpPr txBox="1"/>
          <p:nvPr/>
        </p:nvSpPr>
        <p:spPr>
          <a:xfrm>
            <a:off x="8983133" y="2531533"/>
            <a:ext cx="922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Corner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EDB150-33D3-3ED9-7C72-56FCB9224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1D020055-9E0C-0E85-2D46-9760C7A654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87" r="50001"/>
          <a:stretch/>
        </p:blipFill>
        <p:spPr>
          <a:xfrm>
            <a:off x="4002505" y="2205143"/>
            <a:ext cx="2093495" cy="425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C590D129-7AA4-E1D2-5BF1-7F08F50520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r="24331"/>
          <a:stretch/>
        </p:blipFill>
        <p:spPr>
          <a:xfrm>
            <a:off x="6096000" y="2205143"/>
            <a:ext cx="2887133" cy="425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Content Placeholder 10">
            <a:extLst>
              <a:ext uri="{FF2B5EF4-FFF2-40B4-BE49-F238E27FC236}">
                <a16:creationId xmlns:a16="http://schemas.microsoft.com/office/drawing/2014/main" id="{1B53AB36-11C0-55ED-543D-75458365F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69"/>
          <a:stretch/>
        </p:blipFill>
        <p:spPr>
          <a:xfrm>
            <a:off x="8983133" y="2205143"/>
            <a:ext cx="2736681" cy="425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D94C8C-791E-D16C-7499-81C7873F9DC8}"/>
              </a:ext>
            </a:extLst>
          </p:cNvPr>
          <p:cNvSpPr txBox="1"/>
          <p:nvPr/>
        </p:nvSpPr>
        <p:spPr>
          <a:xfrm>
            <a:off x="7921539" y="5609303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Edge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446D0E-C276-997B-265F-754EFC42CE5D}"/>
              </a:ext>
            </a:extLst>
          </p:cNvPr>
          <p:cNvSpPr txBox="1"/>
          <p:nvPr/>
        </p:nvSpPr>
        <p:spPr>
          <a:xfrm>
            <a:off x="9029209" y="2485835"/>
            <a:ext cx="922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Corner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167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85AAD-29EF-4FD4-11D2-CD505738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2" y="90311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chemeClr val="bg1"/>
                </a:solidFill>
                <a:latin typeface="Calibri"/>
                <a:ea typeface="Calibri"/>
                <a:cs typeface="Calibri Light"/>
              </a:rPr>
              <a:t>Contact sounds </a:t>
            </a: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 Light"/>
              </a:rPr>
              <a:t>play on the surface and inside the shape</a:t>
            </a:r>
            <a:endParaRPr lang="en-US" sz="32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" name="touchingSound_clip">
            <a:hlinkClick r:id="" action="ppaction://media"/>
            <a:extLst>
              <a:ext uri="{FF2B5EF4-FFF2-40B4-BE49-F238E27FC236}">
                <a16:creationId xmlns:a16="http://schemas.microsoft.com/office/drawing/2014/main" id="{A68F283C-9012-054A-44EE-59EB52789C4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5669" t="11776"/>
          <a:stretch/>
        </p:blipFill>
        <p:spPr>
          <a:xfrm>
            <a:off x="1865969" y="1811868"/>
            <a:ext cx="8460061" cy="497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4144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B52DDB-5CD5-D4D9-5ACB-CACD6BA562F1}"/>
              </a:ext>
            </a:extLst>
          </p:cNvPr>
          <p:cNvSpPr txBox="1">
            <a:spLocks/>
          </p:cNvSpPr>
          <p:nvPr/>
        </p:nvSpPr>
        <p:spPr>
          <a:xfrm>
            <a:off x="798512" y="1500188"/>
            <a:ext cx="10515600" cy="16093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25BBD6-5157-36EB-A370-56FDEA2C33CD}"/>
              </a:ext>
            </a:extLst>
          </p:cNvPr>
          <p:cNvSpPr txBox="1"/>
          <p:nvPr/>
        </p:nvSpPr>
        <p:spPr>
          <a:xfrm>
            <a:off x="5638800" y="469490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864DEB6-DF84-D674-DD2A-297E4F70A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68613"/>
          <a:stretch/>
        </p:blipFill>
        <p:spPr>
          <a:xfrm>
            <a:off x="472187" y="2205143"/>
            <a:ext cx="3530318" cy="425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E54320-B897-27B1-540E-C269EF9A1353}"/>
              </a:ext>
            </a:extLst>
          </p:cNvPr>
          <p:cNvSpPr txBox="1"/>
          <p:nvPr/>
        </p:nvSpPr>
        <p:spPr>
          <a:xfrm>
            <a:off x="7879206" y="5239971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Edge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2E1DC-1C66-20EB-E15C-6B6ED0BF3BC0}"/>
              </a:ext>
            </a:extLst>
          </p:cNvPr>
          <p:cNvSpPr txBox="1"/>
          <p:nvPr/>
        </p:nvSpPr>
        <p:spPr>
          <a:xfrm>
            <a:off x="8983133" y="2531533"/>
            <a:ext cx="922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Corner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EDB150-33D3-3ED9-7C72-56FCB9224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1D020055-9E0C-0E85-2D46-9760C7A654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87" r="50001"/>
          <a:stretch/>
        </p:blipFill>
        <p:spPr>
          <a:xfrm>
            <a:off x="4002505" y="2205143"/>
            <a:ext cx="2093495" cy="425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69AEBAE-8651-5920-27E2-710C5DED096F}"/>
              </a:ext>
            </a:extLst>
          </p:cNvPr>
          <p:cNvGrpSpPr/>
          <p:nvPr/>
        </p:nvGrpSpPr>
        <p:grpSpPr>
          <a:xfrm>
            <a:off x="6096000" y="2205143"/>
            <a:ext cx="2887133" cy="4251386"/>
            <a:chOff x="6096000" y="2205143"/>
            <a:chExt cx="2887133" cy="4251386"/>
          </a:xfrm>
        </p:grpSpPr>
        <p:pic>
          <p:nvPicPr>
            <p:cNvPr id="15" name="Content Placeholder 10">
              <a:extLst>
                <a:ext uri="{FF2B5EF4-FFF2-40B4-BE49-F238E27FC236}">
                  <a16:creationId xmlns:a16="http://schemas.microsoft.com/office/drawing/2014/main" id="{C590D129-7AA4-E1D2-5BF1-7F08F5052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00" r="24331"/>
            <a:stretch/>
          </p:blipFill>
          <p:spPr>
            <a:xfrm>
              <a:off x="6096000" y="2205143"/>
              <a:ext cx="2887133" cy="42513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80E0EB-ED61-0EAB-D400-EDF75015A9CD}"/>
                </a:ext>
              </a:extLst>
            </p:cNvPr>
            <p:cNvSpPr txBox="1"/>
            <p:nvPr/>
          </p:nvSpPr>
          <p:spPr>
            <a:xfrm>
              <a:off x="8012070" y="5609303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Edge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21CFD7-7425-38A4-0BAD-D3855060A1FB}"/>
              </a:ext>
            </a:extLst>
          </p:cNvPr>
          <p:cNvGrpSpPr/>
          <p:nvPr/>
        </p:nvGrpSpPr>
        <p:grpSpPr>
          <a:xfrm>
            <a:off x="8983132" y="2205143"/>
            <a:ext cx="2736681" cy="4251386"/>
            <a:chOff x="8983133" y="2205143"/>
            <a:chExt cx="2736681" cy="4251386"/>
          </a:xfrm>
        </p:grpSpPr>
        <p:pic>
          <p:nvPicPr>
            <p:cNvPr id="16" name="Content Placeholder 10">
              <a:extLst>
                <a:ext uri="{FF2B5EF4-FFF2-40B4-BE49-F238E27FC236}">
                  <a16:creationId xmlns:a16="http://schemas.microsoft.com/office/drawing/2014/main" id="{1B53AB36-11C0-55ED-543D-75458365F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669"/>
            <a:stretch/>
          </p:blipFill>
          <p:spPr>
            <a:xfrm>
              <a:off x="8983133" y="2205143"/>
              <a:ext cx="2736681" cy="42513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D4FE39-F1BA-704D-3FCF-5CD6D8780BF3}"/>
                </a:ext>
              </a:extLst>
            </p:cNvPr>
            <p:cNvSpPr txBox="1"/>
            <p:nvPr/>
          </p:nvSpPr>
          <p:spPr>
            <a:xfrm>
              <a:off x="9115996" y="2420445"/>
              <a:ext cx="9228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Corner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0567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85AAD-29EF-4FD4-11D2-CD505738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907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Edges and corners trigger </a:t>
            </a:r>
            <a:r>
              <a:rPr lang="en-US" sz="32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earcons</a:t>
            </a:r>
            <a:endParaRPr lang="en-US" sz="32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CornerSound_clip">
            <a:hlinkClick r:id="" action="ppaction://media"/>
            <a:extLst>
              <a:ext uri="{FF2B5EF4-FFF2-40B4-BE49-F238E27FC236}">
                <a16:creationId xmlns:a16="http://schemas.microsoft.com/office/drawing/2014/main" id="{EB2BFD1F-0AFF-4685-BE8E-FAA6EC52317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14320" t="15106"/>
          <a:stretch/>
        </p:blipFill>
        <p:spPr>
          <a:xfrm>
            <a:off x="6338686" y="2837307"/>
            <a:ext cx="4975426" cy="2773017"/>
          </a:xfrm>
          <a:prstGeom prst="rect">
            <a:avLst/>
          </a:prstGeom>
        </p:spPr>
      </p:pic>
      <p:pic>
        <p:nvPicPr>
          <p:cNvPr id="3" name="edgeRotate">
            <a:hlinkClick r:id="" action="ppaction://media"/>
            <a:extLst>
              <a:ext uri="{FF2B5EF4-FFF2-40B4-BE49-F238E27FC236}">
                <a16:creationId xmlns:a16="http://schemas.microsoft.com/office/drawing/2014/main" id="{49780206-6605-CD97-0D3D-4E1BE8FE773B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9"/>
          <a:srcRect l="9987" t="11597" r="5209" b="8099"/>
          <a:stretch/>
        </p:blipFill>
        <p:spPr>
          <a:xfrm>
            <a:off x="850156" y="2837306"/>
            <a:ext cx="5206156" cy="2773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E97220-E795-06E0-99E9-6BB7A02FFFFA}"/>
              </a:ext>
            </a:extLst>
          </p:cNvPr>
          <p:cNvSpPr txBox="1"/>
          <p:nvPr/>
        </p:nvSpPr>
        <p:spPr>
          <a:xfrm>
            <a:off x="2506132" y="5874390"/>
            <a:ext cx="216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Edge Sound (right)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AA6EFD-208F-E45D-DB78-327737AFE4C2}"/>
              </a:ext>
            </a:extLst>
          </p:cNvPr>
          <p:cNvSpPr txBox="1"/>
          <p:nvPr/>
        </p:nvSpPr>
        <p:spPr>
          <a:xfrm>
            <a:off x="7742665" y="5874390"/>
            <a:ext cx="216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Corner Sound (left)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048601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2A116-4961-7C70-C89B-BEC4FCBC9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" y="855444"/>
            <a:ext cx="10515600" cy="1325563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 Light"/>
              </a:rPr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CA670-26F9-0123-6FD6-928CD9E3B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12" y="208077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Calibri"/>
              </a:rPr>
              <a:t>Meta Oculus Quest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Signed distance field</a:t>
            </a: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AutoShape 2" descr="Large, zoomable image of Oculus Quest All-in-one VR Gaming Headset. 1 of 14">
            <a:extLst>
              <a:ext uri="{FF2B5EF4-FFF2-40B4-BE49-F238E27FC236}">
                <a16:creationId xmlns:a16="http://schemas.microsoft.com/office/drawing/2014/main" id="{5970FDF8-0FAD-34C6-3919-D3115E79F6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11400" y="3276600"/>
            <a:ext cx="3937000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virtual reality headset and controllers&#10;&#10;Description automatically generated">
            <a:extLst>
              <a:ext uri="{FF2B5EF4-FFF2-40B4-BE49-F238E27FC236}">
                <a16:creationId xmlns:a16="http://schemas.microsoft.com/office/drawing/2014/main" id="{9540D0A3-7770-3467-0646-E20F778C4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15" y="3380505"/>
            <a:ext cx="2788816" cy="3104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(a) The signed distance field to the Stanford bunny; (b) An approximation of the distance field with the L p distance field ">
            <a:extLst>
              <a:ext uri="{FF2B5EF4-FFF2-40B4-BE49-F238E27FC236}">
                <a16:creationId xmlns:a16="http://schemas.microsoft.com/office/drawing/2014/main" id="{D8C9C97B-4BF4-5894-E8B3-56BC3CAA1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" t="2617" r="57842" b="12857"/>
          <a:stretch/>
        </p:blipFill>
        <p:spPr bwMode="auto">
          <a:xfrm>
            <a:off x="6248400" y="3380505"/>
            <a:ext cx="3072581" cy="3025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F1E8E2-BE52-176F-CD2C-844575A1EC58}"/>
              </a:ext>
            </a:extLst>
          </p:cNvPr>
          <p:cNvSpPr/>
          <p:nvPr/>
        </p:nvSpPr>
        <p:spPr>
          <a:xfrm>
            <a:off x="806245" y="2054942"/>
            <a:ext cx="3077497" cy="464344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934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00325 0.0805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E0803-C758-EF5D-937F-0147AE94C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69" y="94688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  <a:cs typeface="Calibri Light"/>
              </a:rPr>
              <a:t>Experiment Setting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BFF17-79AD-5E19-7ED3-41A1FDCF7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842" y="2192429"/>
            <a:ext cx="551315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Calibri"/>
              </a:rPr>
              <a:t>15 sighted and 6 BVI testers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Two rounds:</a:t>
            </a:r>
          </a:p>
          <a:p>
            <a:pPr lvl="1"/>
            <a:r>
              <a:rPr lang="en-US" dirty="0">
                <a:solidFill>
                  <a:schemeClr val="bg1"/>
                </a:solidFill>
                <a:cs typeface="Calibri"/>
              </a:rPr>
              <a:t>Pilot Study</a:t>
            </a:r>
          </a:p>
          <a:p>
            <a:pPr lvl="1"/>
            <a:r>
              <a:rPr lang="en-US" dirty="0">
                <a:solidFill>
                  <a:schemeClr val="bg1"/>
                </a:solidFill>
                <a:cs typeface="Calibri"/>
              </a:rPr>
              <a:t>Formal Study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Two shape perception tasks</a:t>
            </a:r>
          </a:p>
          <a:p>
            <a:pPr lvl="1"/>
            <a:r>
              <a:rPr lang="en-US" dirty="0">
                <a:solidFill>
                  <a:schemeClr val="bg1"/>
                </a:solidFill>
                <a:cs typeface="Calibri"/>
              </a:rPr>
              <a:t>Shape Recognition</a:t>
            </a:r>
          </a:p>
          <a:p>
            <a:pPr lvl="1"/>
            <a:r>
              <a:rPr lang="en-US" dirty="0">
                <a:solidFill>
                  <a:schemeClr val="bg1"/>
                </a:solidFill>
                <a:cs typeface="Calibri"/>
              </a:rPr>
              <a:t>Landmark localization</a:t>
            </a:r>
          </a:p>
        </p:txBody>
      </p:sp>
      <p:pic>
        <p:nvPicPr>
          <p:cNvPr id="4" name="Picture 3" descr="A hand in a circle&#10;&#10;Description automatically generated">
            <a:extLst>
              <a:ext uri="{FF2B5EF4-FFF2-40B4-BE49-F238E27FC236}">
                <a16:creationId xmlns:a16="http://schemas.microsoft.com/office/drawing/2014/main" id="{15BCCAAF-84C4-9382-5341-260C69B87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169" y="2422124"/>
            <a:ext cx="2664781" cy="2664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hand in a black glove on a white rectangular object&#10;&#10;Description automatically generated">
            <a:extLst>
              <a:ext uri="{FF2B5EF4-FFF2-40B4-BE49-F238E27FC236}">
                <a16:creationId xmlns:a16="http://schemas.microsoft.com/office/drawing/2014/main" id="{7A43A03F-BB03-F223-15CA-52F15E18D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950" y="2422124"/>
            <a:ext cx="2664781" cy="2664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1A59D9-0062-0426-80FB-87045B083B59}"/>
              </a:ext>
            </a:extLst>
          </p:cNvPr>
          <p:cNvSpPr txBox="1">
            <a:spLocks/>
          </p:cNvSpPr>
          <p:nvPr/>
        </p:nvSpPr>
        <p:spPr>
          <a:xfrm>
            <a:off x="6395643" y="5086905"/>
            <a:ext cx="4844226" cy="6053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cs typeface="Calibri"/>
              </a:rPr>
              <a:t>Shape elements used in tutorial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01884C-1A20-CDCF-56B6-3977050A2272}"/>
              </a:ext>
            </a:extLst>
          </p:cNvPr>
          <p:cNvSpPr/>
          <p:nvPr/>
        </p:nvSpPr>
        <p:spPr>
          <a:xfrm>
            <a:off x="865239" y="2192429"/>
            <a:ext cx="4080387" cy="481945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0AD90A-CA82-FF13-F4A9-A73F7AD84B79}"/>
              </a:ext>
            </a:extLst>
          </p:cNvPr>
          <p:cNvSpPr/>
          <p:nvPr/>
        </p:nvSpPr>
        <p:spPr>
          <a:xfrm>
            <a:off x="823070" y="2674374"/>
            <a:ext cx="2362582" cy="1325562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C688C2-D23F-400C-D8C4-81CBED05CDE5}"/>
              </a:ext>
            </a:extLst>
          </p:cNvPr>
          <p:cNvSpPr/>
          <p:nvPr/>
        </p:nvSpPr>
        <p:spPr>
          <a:xfrm>
            <a:off x="823070" y="3999936"/>
            <a:ext cx="4149213" cy="1325562"/>
          </a:xfrm>
          <a:prstGeom prst="round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5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9320B-3905-FA0F-D65B-9BBCDC66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7" y="1050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 Light"/>
              </a:rPr>
              <a:t>Shape Recognition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4CCF4-F44A-7F44-0AF6-166CC89C3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537" y="2248462"/>
            <a:ext cx="5750263" cy="43455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Calibri"/>
              </a:rPr>
              <a:t>Identify one of three shapes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37/45 </a:t>
            </a:r>
            <a:r>
              <a:rPr lang="en-US" dirty="0" err="1">
                <a:solidFill>
                  <a:schemeClr val="bg1"/>
                </a:solidFill>
                <a:cs typeface="Calibri"/>
              </a:rPr>
              <a:t>ShapeSonic</a:t>
            </a:r>
            <a:r>
              <a:rPr lang="en-US" dirty="0">
                <a:solidFill>
                  <a:schemeClr val="bg1"/>
                </a:solidFill>
                <a:cs typeface="Calibri"/>
              </a:rPr>
              <a:t> vs. 15/45 chance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Sighted and BVI users </a:t>
            </a:r>
            <a:r>
              <a:rPr lang="en-US" altLang="zh-CN" dirty="0">
                <a:solidFill>
                  <a:schemeClr val="bg1"/>
                </a:solidFill>
                <a:cs typeface="Calibri"/>
              </a:rPr>
              <a:t>had</a:t>
            </a:r>
            <a:r>
              <a:rPr lang="en-US" dirty="0">
                <a:solidFill>
                  <a:schemeClr val="bg1"/>
                </a:solidFill>
                <a:cs typeface="Calibri"/>
              </a:rPr>
              <a:t> similar performance (81% vs. 83%)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 descr="A collection of objects on a white background&#10;&#10;Description automatically generated">
            <a:extLst>
              <a:ext uri="{FF2B5EF4-FFF2-40B4-BE49-F238E27FC236}">
                <a16:creationId xmlns:a16="http://schemas.microsoft.com/office/drawing/2014/main" id="{B26EA6C8-30AA-3722-27B8-B4F03CBC3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694" y="2136888"/>
            <a:ext cx="5170453" cy="4457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6757E4-599E-66A9-F3D2-5C5A22168BF2}"/>
              </a:ext>
            </a:extLst>
          </p:cNvPr>
          <p:cNvSpPr/>
          <p:nvPr/>
        </p:nvSpPr>
        <p:spPr>
          <a:xfrm>
            <a:off x="927653" y="2248462"/>
            <a:ext cx="4218038" cy="481945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F08CFD-77FA-EF61-E07E-67025C8F79EA}"/>
              </a:ext>
            </a:extLst>
          </p:cNvPr>
          <p:cNvSpPr/>
          <p:nvPr/>
        </p:nvSpPr>
        <p:spPr>
          <a:xfrm>
            <a:off x="927652" y="2717656"/>
            <a:ext cx="5168347" cy="481945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A121F8-7301-9AC5-A5CE-73DC9051FD28}"/>
              </a:ext>
            </a:extLst>
          </p:cNvPr>
          <p:cNvSpPr/>
          <p:nvPr/>
        </p:nvSpPr>
        <p:spPr>
          <a:xfrm>
            <a:off x="927651" y="3242559"/>
            <a:ext cx="4912709" cy="916486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563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E08F5-64F7-70E7-DA9A-01DC0F6E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8" y="107080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 Light"/>
              </a:rPr>
              <a:t>Landmark Localization Task</a:t>
            </a:r>
            <a:endParaRPr lang="en-US" sz="32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cat with a circle and a circle with a circle and a circle with a circle and a circle with a circle and a circle with a circle and a circle with a circle with a circle and&#10;&#10;Description automatically generated">
            <a:extLst>
              <a:ext uri="{FF2B5EF4-FFF2-40B4-BE49-F238E27FC236}">
                <a16:creationId xmlns:a16="http://schemas.microsoft.com/office/drawing/2014/main" id="{A95657EA-43A4-7E0B-5776-297469174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075" y="2255149"/>
            <a:ext cx="7962945" cy="4259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5449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wearing virtual reality goggles&#10;&#10;Description automatically generated">
            <a:extLst>
              <a:ext uri="{FF2B5EF4-FFF2-40B4-BE49-F238E27FC236}">
                <a16:creationId xmlns:a16="http://schemas.microsoft.com/office/drawing/2014/main" id="{175B1F06-64FA-1955-2C44-399525A16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88499" y="2451629"/>
            <a:ext cx="4773400" cy="325134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6BE243F-0A37-2FE0-EA99-7723E1E7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018" y="95340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cs typeface="Calibri"/>
              </a:rPr>
              <a:t>How can we create a </a:t>
            </a:r>
            <a:r>
              <a:rPr lang="en-US" sz="3200" b="1" dirty="0">
                <a:solidFill>
                  <a:schemeClr val="bg1"/>
                </a:solidFill>
                <a:cs typeface="Calibri"/>
              </a:rPr>
              <a:t>non-visual interface for shape perception</a:t>
            </a:r>
            <a:r>
              <a:rPr lang="en-US" sz="3200" dirty="0">
                <a:solidFill>
                  <a:schemeClr val="bg1"/>
                </a:solidFill>
                <a:cs typeface="Calibri"/>
              </a:rPr>
              <a:t>?</a:t>
            </a:r>
            <a:endParaRPr lang="en-US" sz="32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2" name="Picture 1" descr="TOP 5 3D Modeling Tools Everyone Loves in the Industry | Engre">
            <a:extLst>
              <a:ext uri="{FF2B5EF4-FFF2-40B4-BE49-F238E27FC236}">
                <a16:creationId xmlns:a16="http://schemas.microsoft.com/office/drawing/2014/main" id="{FB0E4B09-DC4A-105F-AE73-C54D0076D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97" y="2451629"/>
            <a:ext cx="6195463" cy="325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75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120D4-E429-3BBA-20A7-E955E356C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12" y="83221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 Light"/>
              </a:rPr>
              <a:t>Observations  </a:t>
            </a:r>
            <a:endParaRPr lang="en-US" sz="32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D1AD3D3-C923-CC05-ABCE-5AD6CB64E8BF}"/>
              </a:ext>
            </a:extLst>
          </p:cNvPr>
          <p:cNvSpPr txBox="1">
            <a:spLocks/>
          </p:cNvSpPr>
          <p:nvPr/>
        </p:nvSpPr>
        <p:spPr>
          <a:xfrm>
            <a:off x="552043" y="1396431"/>
            <a:ext cx="10515600" cy="29272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</a:rPr>
              <a:t>P</a:t>
            </a:r>
            <a:r>
              <a:rPr lang="en-US" b="0" i="0" dirty="0">
                <a:solidFill>
                  <a:schemeClr val="bg1"/>
                </a:solidFill>
                <a:effectLst/>
              </a:rPr>
              <a:t>erceived as halfway between verbal description and feeling a physical shape.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</a:rPr>
              <a:t>Haven’t reached the </a:t>
            </a:r>
            <a:r>
              <a:rPr lang="en-US" dirty="0">
                <a:solidFill>
                  <a:schemeClr val="bg1"/>
                </a:solidFill>
              </a:rPr>
              <a:t>skill ceiling. </a:t>
            </a:r>
          </a:p>
          <a:p>
            <a:r>
              <a:rPr lang="en-US" dirty="0">
                <a:solidFill>
                  <a:schemeClr val="bg1"/>
                </a:solidFill>
              </a:rPr>
              <a:t>Hand tracking latency is an impediment.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B9AED-73B1-54EB-2794-5A3FF9294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12" y="3926172"/>
            <a:ext cx="10725976" cy="2637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2B152F-AE7E-A3A9-B54A-707CF1B20A46}"/>
              </a:ext>
            </a:extLst>
          </p:cNvPr>
          <p:cNvSpPr/>
          <p:nvPr/>
        </p:nvSpPr>
        <p:spPr>
          <a:xfrm>
            <a:off x="809011" y="1838148"/>
            <a:ext cx="9111082" cy="883846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6DC2A0-1DE7-8209-F3D2-6F1915093DAF}"/>
              </a:ext>
            </a:extLst>
          </p:cNvPr>
          <p:cNvSpPr/>
          <p:nvPr/>
        </p:nvSpPr>
        <p:spPr>
          <a:xfrm>
            <a:off x="809011" y="2721993"/>
            <a:ext cx="4762056" cy="480147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2556CE-2D18-05E6-0FB5-BB84E0377181}"/>
              </a:ext>
            </a:extLst>
          </p:cNvPr>
          <p:cNvSpPr/>
          <p:nvPr/>
        </p:nvSpPr>
        <p:spPr>
          <a:xfrm>
            <a:off x="809010" y="3205952"/>
            <a:ext cx="5871189" cy="480147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072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10" grpId="0" animBg="1"/>
      <p:bldP spid="10" grpId="1" animBg="1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876DC-0051-D57B-D5C9-D42F7B28E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96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/>
                <a:ea typeface="Cambria"/>
                <a:cs typeface="Calibri Light"/>
              </a:rPr>
              <a:t>Future Work</a:t>
            </a:r>
            <a:endParaRPr lang="en-US" sz="3200" dirty="0">
              <a:solidFill>
                <a:schemeClr val="bg1"/>
              </a:solidFill>
              <a:latin typeface="Calibri"/>
              <a:ea typeface="Cambria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8889D-CF5C-5CE0-8DD2-EDDF58AEB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820" y="2110177"/>
            <a:ext cx="10515600" cy="31677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Calibri"/>
              </a:rPr>
              <a:t>Physical attributes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Complex objects and scenarios</a:t>
            </a: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Non-visual 3D shape design framework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dirty="0">
              <a:cs typeface="Calibri"/>
            </a:endParaRPr>
          </a:p>
        </p:txBody>
      </p:sp>
      <p:pic>
        <p:nvPicPr>
          <p:cNvPr id="4" name="Picture 3" descr="A diagram of a diagram&#10;&#10;Description automatically generated">
            <a:extLst>
              <a:ext uri="{FF2B5EF4-FFF2-40B4-BE49-F238E27FC236}">
                <a16:creationId xmlns:a16="http://schemas.microsoft.com/office/drawing/2014/main" id="{8167B9FE-0F37-2D48-C81E-CFBD3CE9B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436" y="3949448"/>
            <a:ext cx="6526368" cy="2656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52C433-C9EC-12DA-3A57-840516D4B165}"/>
              </a:ext>
            </a:extLst>
          </p:cNvPr>
          <p:cNvSpPr/>
          <p:nvPr/>
        </p:nvSpPr>
        <p:spPr>
          <a:xfrm>
            <a:off x="766677" y="2110177"/>
            <a:ext cx="2789323" cy="480147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CC01F9-D634-F89D-8C5E-B826E9D72AF0}"/>
              </a:ext>
            </a:extLst>
          </p:cNvPr>
          <p:cNvSpPr/>
          <p:nvPr/>
        </p:nvSpPr>
        <p:spPr>
          <a:xfrm>
            <a:off x="766676" y="2620976"/>
            <a:ext cx="4584257" cy="480147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EB7595-4537-46E8-3033-AB6D51B3EF22}"/>
              </a:ext>
            </a:extLst>
          </p:cNvPr>
          <p:cNvSpPr/>
          <p:nvPr/>
        </p:nvSpPr>
        <p:spPr>
          <a:xfrm>
            <a:off x="766677" y="3101123"/>
            <a:ext cx="5752656" cy="480147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653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94DD3-3FE8-9CCE-299A-57213C5C0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50" y="1397284"/>
            <a:ext cx="9018112" cy="1325563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ShapeSonic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: </a:t>
            </a:r>
            <a:b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</a:b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Sonifying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+mj-lt"/>
                <a:cs typeface="Calibri" panose="020F0502020204030204" pitchFamily="34" charset="0"/>
              </a:rPr>
              <a:t> Fingertip Interactions for Non-Visual Virtual Shape Perception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person wearing virtual reality goggles&#10;&#10;Description automatically generated">
            <a:extLst>
              <a:ext uri="{FF2B5EF4-FFF2-40B4-BE49-F238E27FC236}">
                <a16:creationId xmlns:a16="http://schemas.microsoft.com/office/drawing/2014/main" id="{A77A28CB-9721-1171-B85F-C31568168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94" y="2880639"/>
            <a:ext cx="4945698" cy="30731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6EFEEE-3AC6-34AB-05EE-C62A93F31D1E}"/>
              </a:ext>
            </a:extLst>
          </p:cNvPr>
          <p:cNvSpPr txBox="1"/>
          <p:nvPr/>
        </p:nvSpPr>
        <p:spPr>
          <a:xfrm>
            <a:off x="568650" y="2780329"/>
            <a:ext cx="6912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https://cragl.cs.gmu.edu/shapesonic/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9671D6-7664-A715-2F3B-D30500CB7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448" y="3397670"/>
            <a:ext cx="2176564" cy="21457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1439A45-55F9-7EE5-800A-3749C1FEDFB2}"/>
              </a:ext>
            </a:extLst>
          </p:cNvPr>
          <p:cNvGrpSpPr/>
          <p:nvPr/>
        </p:nvGrpSpPr>
        <p:grpSpPr>
          <a:xfrm>
            <a:off x="2105499" y="5654065"/>
            <a:ext cx="8758134" cy="1416664"/>
            <a:chOff x="2105499" y="5654065"/>
            <a:chExt cx="8758134" cy="1416664"/>
          </a:xfrm>
        </p:grpSpPr>
        <p:pic>
          <p:nvPicPr>
            <p:cNvPr id="6" name="Picture 5" descr="University of Chicago Logo and symbol, meaning, history, PNG ...">
              <a:extLst>
                <a:ext uri="{FF2B5EF4-FFF2-40B4-BE49-F238E27FC236}">
                  <a16:creationId xmlns:a16="http://schemas.microsoft.com/office/drawing/2014/main" id="{1112856E-388B-55F2-2255-E1F5748C1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2314" y="5654065"/>
              <a:ext cx="2871768" cy="1416664"/>
            </a:xfrm>
            <a:prstGeom prst="rect">
              <a:avLst/>
            </a:prstGeom>
          </p:spPr>
        </p:pic>
        <p:pic>
          <p:nvPicPr>
            <p:cNvPr id="7" name="Picture 6" descr="Adobe Logo and symbol, meaning, history, PNG, brand">
              <a:extLst>
                <a:ext uri="{FF2B5EF4-FFF2-40B4-BE49-F238E27FC236}">
                  <a16:creationId xmlns:a16="http://schemas.microsoft.com/office/drawing/2014/main" id="{0F05C56F-BCBF-EA5F-9A9D-2AA5D862D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43282" y="5770640"/>
              <a:ext cx="2420351" cy="11958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6A754C-B67D-B0E3-6A16-0BC559073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0912"/>
            <a:stretch/>
          </p:blipFill>
          <p:spPr>
            <a:xfrm>
              <a:off x="2105499" y="5995535"/>
              <a:ext cx="1773880" cy="733723"/>
            </a:xfrm>
            <a:prstGeom prst="rect">
              <a:avLst/>
            </a:prstGeom>
          </p:spPr>
        </p:pic>
        <p:pic>
          <p:nvPicPr>
            <p:cNvPr id="1028" name="Picture 4" descr="George Mason University Logo and symbol, meaning, history, PNG, brand">
              <a:extLst>
                <a:ext uri="{FF2B5EF4-FFF2-40B4-BE49-F238E27FC236}">
                  <a16:creationId xmlns:a16="http://schemas.microsoft.com/office/drawing/2014/main" id="{BB5A4276-8C6B-EDCB-27AD-D349F78C71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837" y="5891529"/>
              <a:ext cx="1570019" cy="883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1680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0530F-4A04-05ED-9230-B14144E30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53" y="117725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/>
                <a:ea typeface="+mj-lt"/>
                <a:cs typeface="+mj-lt"/>
              </a:rPr>
              <a:t>3D design tools are inaccessible to BVI users </a:t>
            </a:r>
            <a:endParaRPr lang="en-US" altLang="ja-JP" sz="32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1" name="Content Placeholder 10" descr="8 free browser-based 3D modeling software for beginners">
            <a:extLst>
              <a:ext uri="{FF2B5EF4-FFF2-40B4-BE49-F238E27FC236}">
                <a16:creationId xmlns:a16="http://schemas.microsoft.com/office/drawing/2014/main" id="{07E1FBD8-BB2C-6707-9798-612FBC1DA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3088" y="3533806"/>
            <a:ext cx="5457988" cy="2880120"/>
          </a:xfrm>
        </p:spPr>
      </p:pic>
      <p:pic>
        <p:nvPicPr>
          <p:cNvPr id="5" name="Picture 4" descr="TOP 5 3D Modeling Tools Everyone Loves in the Industry | Engre">
            <a:extLst>
              <a:ext uri="{FF2B5EF4-FFF2-40B4-BE49-F238E27FC236}">
                <a16:creationId xmlns:a16="http://schemas.microsoft.com/office/drawing/2014/main" id="{2189E368-5284-A069-B047-8108A714F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659" y="3544045"/>
            <a:ext cx="5468588" cy="286988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8016B1-4100-6BA4-B3B6-BECE39FF4CA7}"/>
              </a:ext>
            </a:extLst>
          </p:cNvPr>
          <p:cNvSpPr txBox="1">
            <a:spLocks/>
          </p:cNvSpPr>
          <p:nvPr/>
        </p:nvSpPr>
        <p:spPr>
          <a:xfrm>
            <a:off x="667752" y="2391110"/>
            <a:ext cx="9150016" cy="11426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cs typeface="Calibri"/>
              </a:rPr>
              <a:t>Digital design software relies on visual perception</a:t>
            </a:r>
            <a:endParaRPr lang="en-US" sz="2400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2400" dirty="0">
                <a:solidFill>
                  <a:schemeClr val="bg1"/>
                </a:solidFill>
                <a:cs typeface="Calibri"/>
              </a:rPr>
              <a:t>How can we create a </a:t>
            </a:r>
            <a:r>
              <a:rPr lang="en-US" sz="2400" b="1" dirty="0">
                <a:solidFill>
                  <a:schemeClr val="bg1"/>
                </a:solidFill>
                <a:cs typeface="Calibri"/>
              </a:rPr>
              <a:t>non-visual interface for shape perception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?</a:t>
            </a:r>
            <a:endParaRPr lang="en-US" sz="2400" dirty="0">
              <a:solidFill>
                <a:schemeClr val="bg1"/>
              </a:solidFill>
              <a:ea typeface="Calibri"/>
              <a:cs typeface="Calibri"/>
            </a:endParaRPr>
          </a:p>
          <a:p>
            <a:pPr lvl="1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314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C8E6216-B791-B2B1-B265-F5B7B1BDF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04" y="970714"/>
            <a:ext cx="11837069" cy="1325563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Tactile Approaches</a:t>
            </a:r>
            <a:endParaRPr lang="en-US" sz="3200" dirty="0">
              <a:solidFill>
                <a:schemeClr val="bg1"/>
              </a:solidFill>
              <a:latin typeface="Calibri"/>
              <a:ea typeface="Calibri Light"/>
              <a:cs typeface="Calibri Light"/>
            </a:endParaRPr>
          </a:p>
        </p:txBody>
      </p:sp>
      <p:pic>
        <p:nvPicPr>
          <p:cNvPr id="1026" name="Picture 2" descr="A person with a black and white drawing of a faucet&#10;&#10;Description automatically generated">
            <a:extLst>
              <a:ext uri="{FF2B5EF4-FFF2-40B4-BE49-F238E27FC236}">
                <a16:creationId xmlns:a16="http://schemas.microsoft.com/office/drawing/2014/main" id="{3D8E7682-217E-1126-B765-CE0AFA21C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4" y="2206167"/>
            <a:ext cx="8035091" cy="195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close up of a person&amp;#39;s hands&#10;&#10;Description automatically generated">
            <a:extLst>
              <a:ext uri="{FF2B5EF4-FFF2-40B4-BE49-F238E27FC236}">
                <a16:creationId xmlns:a16="http://schemas.microsoft.com/office/drawing/2014/main" id="{1C6063B7-E75A-705D-5240-F9038A460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4" y="4508086"/>
            <a:ext cx="8035095" cy="195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DEB7F9-72A9-2669-49A1-B2CEA4EE82A7}"/>
              </a:ext>
            </a:extLst>
          </p:cNvPr>
          <p:cNvSpPr txBox="1"/>
          <p:nvPr/>
        </p:nvSpPr>
        <p:spPr>
          <a:xfrm>
            <a:off x="9589288" y="5425621"/>
            <a:ext cx="17970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Siu et al. 2019</a:t>
            </a:r>
            <a:endParaRPr lang="en-US" b="0" dirty="0">
              <a:solidFill>
                <a:schemeClr val="bg1"/>
              </a:solidFill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8A2BD-C416-6CD0-2B19-D3C1757BF36D}"/>
              </a:ext>
            </a:extLst>
          </p:cNvPr>
          <p:cNvSpPr txBox="1"/>
          <p:nvPr/>
        </p:nvSpPr>
        <p:spPr>
          <a:xfrm>
            <a:off x="9471430" y="3076510"/>
            <a:ext cx="34504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Panotopoulou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et al. 2020</a:t>
            </a:r>
            <a:endParaRPr lang="en-US" b="0" dirty="0">
              <a:solidFill>
                <a:schemeClr val="bg1"/>
              </a:solidFill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505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y Movie 2">
            <a:hlinkClick r:id="" action="ppaction://media"/>
            <a:extLst>
              <a:ext uri="{FF2B5EF4-FFF2-40B4-BE49-F238E27FC236}">
                <a16:creationId xmlns:a16="http://schemas.microsoft.com/office/drawing/2014/main" id="{4BAB9E96-B1E6-5558-7F8D-39C9A694866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3337" y="2212056"/>
            <a:ext cx="7833975" cy="44483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C8E6216-B791-B2B1-B265-F5B7B1BDF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04" y="970714"/>
            <a:ext cx="11837069" cy="1325563"/>
          </a:xfrm>
        </p:spPr>
        <p:txBody>
          <a:bodyPr>
            <a:normAutofit/>
          </a:bodyPr>
          <a:lstStyle/>
          <a:p>
            <a:r>
              <a:rPr lang="en-US" altLang="ja-JP" sz="32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ShapeSonic</a:t>
            </a:r>
            <a:r>
              <a:rPr lang="ja-JP" altLang="en-US" sz="3200" dirty="0">
                <a:solidFill>
                  <a:schemeClr val="bg1"/>
                </a:solidFill>
                <a:latin typeface="Calibri"/>
                <a:ea typeface="+mj-lt"/>
                <a:cs typeface="Calibri"/>
              </a:rPr>
              <a:t> </a:t>
            </a:r>
            <a:r>
              <a:rPr lang="en-US" altLang="ja-JP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is</a:t>
            </a:r>
            <a:r>
              <a:rPr lang="ja-JP" altLang="en-US" sz="3200" dirty="0">
                <a:solidFill>
                  <a:schemeClr val="bg1"/>
                </a:solidFill>
                <a:latin typeface="Calibri"/>
                <a:ea typeface="+mj-lt"/>
                <a:cs typeface="Calibri"/>
              </a:rPr>
              <a:t> </a:t>
            </a:r>
            <a:r>
              <a:rPr lang="en-US" altLang="ja-JP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ja-JP" altLang="en-US" sz="3200" dirty="0">
                <a:solidFill>
                  <a:schemeClr val="bg1"/>
                </a:solidFill>
                <a:latin typeface="Calibri"/>
                <a:ea typeface="+mj-lt"/>
                <a:cs typeface="Calibri"/>
              </a:rPr>
              <a:t> </a:t>
            </a:r>
            <a:r>
              <a:rPr lang="en-US" altLang="ja-JP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sonification-based</a:t>
            </a:r>
            <a:r>
              <a:rPr lang="ja-JP" altLang="en-US" sz="3200" dirty="0">
                <a:solidFill>
                  <a:schemeClr val="bg1"/>
                </a:solidFill>
                <a:latin typeface="Calibri"/>
                <a:ea typeface="+mj-lt"/>
                <a:cs typeface="Calibri"/>
              </a:rPr>
              <a:t> </a:t>
            </a:r>
            <a:r>
              <a:rPr lang="en-US" altLang="ja-JP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approach</a:t>
            </a:r>
            <a:r>
              <a:rPr lang="ja-JP" altLang="en-US" sz="3200" dirty="0">
                <a:solidFill>
                  <a:schemeClr val="bg1"/>
                </a:solidFill>
                <a:latin typeface="Calibri"/>
                <a:ea typeface="+mj-lt"/>
                <a:cs typeface="Calibri"/>
              </a:rPr>
              <a:t> </a:t>
            </a:r>
            <a:r>
              <a:rPr lang="en-US" altLang="ja-JP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for</a:t>
            </a:r>
            <a:r>
              <a:rPr lang="ja-JP" altLang="en-US" sz="3200" dirty="0">
                <a:solidFill>
                  <a:schemeClr val="bg1"/>
                </a:solidFill>
                <a:latin typeface="Calibri"/>
                <a:ea typeface="+mj-lt"/>
                <a:cs typeface="Calibri"/>
              </a:rPr>
              <a:t> </a:t>
            </a:r>
            <a:r>
              <a:rPr lang="en-US" altLang="ja-JP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perceiving</a:t>
            </a:r>
            <a:r>
              <a:rPr lang="ja-JP" altLang="en-US" sz="3200" dirty="0">
                <a:solidFill>
                  <a:schemeClr val="bg1"/>
                </a:solidFill>
                <a:latin typeface="Calibri"/>
                <a:ea typeface="+mj-lt"/>
                <a:cs typeface="Calibri"/>
              </a:rPr>
              <a:t> </a:t>
            </a:r>
            <a:r>
              <a:rPr lang="en-US" altLang="ja-JP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shapes</a:t>
            </a:r>
            <a:endParaRPr lang="en-US" sz="3200" dirty="0">
              <a:solidFill>
                <a:schemeClr val="bg1"/>
              </a:solidFill>
              <a:latin typeface="Calibri"/>
              <a:ea typeface="Calibri Light"/>
              <a:cs typeface="Calibri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788676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3A12-9183-25E8-13BE-A97EA9159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50" y="100881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/>
                <a:ea typeface="+mj-lt"/>
                <a:cs typeface="+mj-lt"/>
              </a:rPr>
              <a:t>Sonification is mapping information to sound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1EE4FA-F0BA-5148-913C-844840B85A3E}"/>
              </a:ext>
            </a:extLst>
          </p:cNvPr>
          <p:cNvSpPr txBox="1"/>
          <p:nvPr/>
        </p:nvSpPr>
        <p:spPr>
          <a:xfrm>
            <a:off x="4100356" y="6550223"/>
            <a:ext cx="3739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effectLst/>
                <a:latin typeface="Slack-Lato"/>
              </a:rPr>
              <a:t>Sonification: The Music of Data [Jesse Strickland]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1" name="Sonification_ The Music of Data (1)">
            <a:hlinkClick r:id="" action="ppaction://media"/>
            <a:extLst>
              <a:ext uri="{FF2B5EF4-FFF2-40B4-BE49-F238E27FC236}">
                <a16:creationId xmlns:a16="http://schemas.microsoft.com/office/drawing/2014/main" id="{9501FA04-7C6B-1643-44F4-B249259586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7466" y="2063223"/>
            <a:ext cx="7857068" cy="441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766664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A653-51B2-EBD2-AE1D-E8B5241A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06" y="1010451"/>
            <a:ext cx="10515600" cy="1325563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Calibri"/>
                <a:ea typeface="+mj-lt"/>
                <a:cs typeface="+mj-lt"/>
              </a:rPr>
              <a:t>How should hands map to sound?</a:t>
            </a: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 descr="A pair of hands in gloves&#10;&#10;Description automatically generated">
            <a:extLst>
              <a:ext uri="{FF2B5EF4-FFF2-40B4-BE49-F238E27FC236}">
                <a16:creationId xmlns:a16="http://schemas.microsoft.com/office/drawing/2014/main" id="{A78F5910-9A7B-406B-F580-51CA9541C5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48954" b="3695"/>
          <a:stretch/>
        </p:blipFill>
        <p:spPr>
          <a:xfrm>
            <a:off x="-545437" y="1233712"/>
            <a:ext cx="4340690" cy="4613837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A7E7DE3E-43FC-DB50-B705-B0A4B5DC47EF}"/>
              </a:ext>
            </a:extLst>
          </p:cNvPr>
          <p:cNvSpPr/>
          <p:nvPr/>
        </p:nvSpPr>
        <p:spPr>
          <a:xfrm>
            <a:off x="4395485" y="3429000"/>
            <a:ext cx="2282613" cy="7010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673A9-DCB1-B4C7-B57B-1865559750E6}"/>
              </a:ext>
            </a:extLst>
          </p:cNvPr>
          <p:cNvSpPr txBox="1"/>
          <p:nvPr/>
        </p:nvSpPr>
        <p:spPr>
          <a:xfrm>
            <a:off x="7040174" y="2406805"/>
            <a:ext cx="335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i="1" dirty="0">
                <a:solidFill>
                  <a:schemeClr val="bg1"/>
                </a:solidFill>
              </a:rPr>
              <a:t>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bg1"/>
                </a:solidFill>
              </a:rPr>
              <a:t>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bg1"/>
                </a:solidFill>
              </a:rPr>
              <a:t>Timbre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chemeClr val="bg1"/>
                </a:solidFill>
              </a:rPr>
              <a:t>Spatialization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Tempo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...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D8B576B-4365-602D-A3D6-3C595C91F406}"/>
                  </a:ext>
                </a:extLst>
              </p14:cNvPr>
              <p14:cNvContentPartPr/>
              <p14:nvPr/>
            </p14:nvContentPartPr>
            <p14:xfrm>
              <a:off x="2024474" y="2653045"/>
              <a:ext cx="124920" cy="72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D8B576B-4365-602D-A3D6-3C595C91F4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88474" y="2617045"/>
                <a:ext cx="19656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FFD2680-26CC-EDF9-ADDF-EB695C279A40}"/>
                  </a:ext>
                </a:extLst>
              </p14:cNvPr>
              <p14:cNvContentPartPr/>
              <p14:nvPr/>
            </p14:nvContentPartPr>
            <p14:xfrm>
              <a:off x="2505794" y="2406805"/>
              <a:ext cx="138600" cy="92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FFD2680-26CC-EDF9-ADDF-EB695C279A4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69794" y="2370805"/>
                <a:ext cx="21024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CEAB543-6CE0-EDCF-E872-33093784D950}"/>
                  </a:ext>
                </a:extLst>
              </p14:cNvPr>
              <p14:cNvContentPartPr/>
              <p14:nvPr/>
            </p14:nvContentPartPr>
            <p14:xfrm>
              <a:off x="3045794" y="2397445"/>
              <a:ext cx="208800" cy="131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CEAB543-6CE0-EDCF-E872-33093784D9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10154" y="2361805"/>
                <a:ext cx="28044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1C4F033-4CF8-1FC3-A9E0-60F48F65F5EE}"/>
                  </a:ext>
                </a:extLst>
              </p14:cNvPr>
              <p14:cNvContentPartPr/>
              <p14:nvPr/>
            </p14:nvContentPartPr>
            <p14:xfrm>
              <a:off x="3441074" y="2899285"/>
              <a:ext cx="99360" cy="167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1C4F033-4CF8-1FC3-A9E0-60F48F65F5E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05434" y="2863285"/>
                <a:ext cx="17100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3203F56-CA60-2671-9493-E6F2F4177B43}"/>
                  </a:ext>
                </a:extLst>
              </p14:cNvPr>
              <p14:cNvContentPartPr/>
              <p14:nvPr/>
            </p14:nvContentPartPr>
            <p14:xfrm>
              <a:off x="3538274" y="3892885"/>
              <a:ext cx="150840" cy="149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3203F56-CA60-2671-9493-E6F2F4177B4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02274" y="3857245"/>
                <a:ext cx="22248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54F8910-25C5-1729-F07D-A0AC235877D3}"/>
                  </a:ext>
                </a:extLst>
              </p14:cNvPr>
              <p14:cNvContentPartPr/>
              <p14:nvPr/>
            </p14:nvContentPartPr>
            <p14:xfrm>
              <a:off x="2840648" y="3214645"/>
              <a:ext cx="871560" cy="777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54F8910-25C5-1729-F07D-A0AC235877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04648" y="3179005"/>
                <a:ext cx="943200" cy="8488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467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85AAD-29EF-4FD4-11D2-CD505738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68" y="97931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 Light"/>
              </a:rPr>
              <a:t>Sonification regions divide space around the shape into zones</a:t>
            </a:r>
            <a:endParaRPr lang="en-US" sz="32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B52DDB-5CD5-D4D9-5ACB-CACD6BA562F1}"/>
              </a:ext>
            </a:extLst>
          </p:cNvPr>
          <p:cNvSpPr txBox="1">
            <a:spLocks/>
          </p:cNvSpPr>
          <p:nvPr/>
        </p:nvSpPr>
        <p:spPr>
          <a:xfrm>
            <a:off x="798512" y="1500188"/>
            <a:ext cx="10515600" cy="16093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25BBD6-5157-36EB-A370-56FDEA2C33CD}"/>
              </a:ext>
            </a:extLst>
          </p:cNvPr>
          <p:cNvSpPr txBox="1"/>
          <p:nvPr/>
        </p:nvSpPr>
        <p:spPr>
          <a:xfrm>
            <a:off x="5638800" y="469490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864DEB6-DF84-D674-DD2A-297E4F70A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72186" y="2205143"/>
            <a:ext cx="11247627" cy="425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B06762-0081-F1CB-22BA-4B71A965C947}"/>
              </a:ext>
            </a:extLst>
          </p:cNvPr>
          <p:cNvSpPr txBox="1"/>
          <p:nvPr/>
        </p:nvSpPr>
        <p:spPr>
          <a:xfrm>
            <a:off x="4687529" y="4494848"/>
            <a:ext cx="816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Inside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CCF063-D671-2419-3FB7-B07B35220D2C}"/>
              </a:ext>
            </a:extLst>
          </p:cNvPr>
          <p:cNvSpPr txBox="1"/>
          <p:nvPr/>
        </p:nvSpPr>
        <p:spPr>
          <a:xfrm>
            <a:off x="976125" y="3348315"/>
            <a:ext cx="1052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Outside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E54320-B897-27B1-540E-C269EF9A1353}"/>
              </a:ext>
            </a:extLst>
          </p:cNvPr>
          <p:cNvSpPr txBox="1"/>
          <p:nvPr/>
        </p:nvSpPr>
        <p:spPr>
          <a:xfrm>
            <a:off x="7879206" y="5239971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Edge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2E1DC-1C66-20EB-E15C-6B6ED0BF3BC0}"/>
              </a:ext>
            </a:extLst>
          </p:cNvPr>
          <p:cNvSpPr txBox="1"/>
          <p:nvPr/>
        </p:nvSpPr>
        <p:spPr>
          <a:xfrm>
            <a:off x="8983133" y="2531533"/>
            <a:ext cx="922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Corner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23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A653-51B2-EBD2-AE1D-E8B5241A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06" y="1010451"/>
            <a:ext cx="10515600" cy="1325563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Calibri"/>
                <a:ea typeface="+mj-lt"/>
                <a:cs typeface="+mj-lt"/>
              </a:rPr>
              <a:t>Spatialization</a:t>
            </a: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 descr="A pair of hands in gloves&#10;&#10;Description automatically generated">
            <a:extLst>
              <a:ext uri="{FF2B5EF4-FFF2-40B4-BE49-F238E27FC236}">
                <a16:creationId xmlns:a16="http://schemas.microsoft.com/office/drawing/2014/main" id="{A78F5910-9A7B-406B-F580-51CA9541C5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24" t="2053" r="49195" b="1642"/>
          <a:stretch/>
        </p:blipFill>
        <p:spPr>
          <a:xfrm>
            <a:off x="-1361400" y="1489351"/>
            <a:ext cx="4409514" cy="4613837"/>
          </a:xfrm>
          <a:prstGeom prst="rect">
            <a:avLst/>
          </a:prstGeom>
        </p:spPr>
      </p:pic>
      <p:pic>
        <p:nvPicPr>
          <p:cNvPr id="4" name="Picture 3" descr="A pair of hands in gloves&#10;&#10;Description automatically generated">
            <a:extLst>
              <a:ext uri="{FF2B5EF4-FFF2-40B4-BE49-F238E27FC236}">
                <a16:creationId xmlns:a16="http://schemas.microsoft.com/office/drawing/2014/main" id="{B091B034-8547-0B2F-1DB6-507FD5F5E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0636" t="2053" r="7465" b="1642"/>
          <a:stretch/>
        </p:blipFill>
        <p:spPr>
          <a:xfrm>
            <a:off x="8800756" y="909779"/>
            <a:ext cx="3652684" cy="4613837"/>
          </a:xfrm>
          <a:prstGeom prst="rect">
            <a:avLst/>
          </a:prstGeom>
        </p:spPr>
      </p:pic>
      <p:pic>
        <p:nvPicPr>
          <p:cNvPr id="13" name="Picture 12" descr="A cat lying down on a black background&#10;&#10;Description automatically generated">
            <a:extLst>
              <a:ext uri="{FF2B5EF4-FFF2-40B4-BE49-F238E27FC236}">
                <a16:creationId xmlns:a16="http://schemas.microsoft.com/office/drawing/2014/main" id="{955B855B-7B0D-5C79-B250-B656ED46B5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59" t="-3889" r="18459" b="3889"/>
          <a:stretch/>
        </p:blipFill>
        <p:spPr>
          <a:xfrm rot="4689386">
            <a:off x="923485" y="4286692"/>
            <a:ext cx="10600766" cy="4809769"/>
          </a:xfrm>
          <a:prstGeom prst="rect">
            <a:avLst/>
          </a:prstGeom>
        </p:spPr>
      </p:pic>
      <p:grpSp>
        <p:nvGrpSpPr>
          <p:cNvPr id="14" name="Group">
            <a:extLst>
              <a:ext uri="{FF2B5EF4-FFF2-40B4-BE49-F238E27FC236}">
                <a16:creationId xmlns:a16="http://schemas.microsoft.com/office/drawing/2014/main" id="{A6327664-7189-BAD0-4C10-2BC4346392A5}"/>
              </a:ext>
            </a:extLst>
          </p:cNvPr>
          <p:cNvGrpSpPr/>
          <p:nvPr/>
        </p:nvGrpSpPr>
        <p:grpSpPr>
          <a:xfrm rot="659037">
            <a:off x="3313307" y="2840329"/>
            <a:ext cx="5477310" cy="2609993"/>
            <a:chOff x="0" y="0"/>
            <a:chExt cx="4778362" cy="2033176"/>
          </a:xfrm>
        </p:grpSpPr>
        <p:sp>
          <p:nvSpPr>
            <p:cNvPr id="15" name="Connection Line">
              <a:extLst>
                <a:ext uri="{FF2B5EF4-FFF2-40B4-BE49-F238E27FC236}">
                  <a16:creationId xmlns:a16="http://schemas.microsoft.com/office/drawing/2014/main" id="{6D54EC44-BE7C-08D6-688F-A12598825690}"/>
                </a:ext>
              </a:extLst>
            </p:cNvPr>
            <p:cNvSpPr/>
            <p:nvPr/>
          </p:nvSpPr>
          <p:spPr>
            <a:xfrm>
              <a:off x="0" y="802762"/>
              <a:ext cx="406925" cy="1230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74" h="21600" extrusionOk="0">
                  <a:moveTo>
                    <a:pt x="17374" y="21600"/>
                  </a:moveTo>
                  <a:cubicBezTo>
                    <a:pt x="230" y="16298"/>
                    <a:pt x="-4226" y="9098"/>
                    <a:pt x="4006" y="0"/>
                  </a:cubicBezTo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6" name="Connection Line">
              <a:extLst>
                <a:ext uri="{FF2B5EF4-FFF2-40B4-BE49-F238E27FC236}">
                  <a16:creationId xmlns:a16="http://schemas.microsoft.com/office/drawing/2014/main" id="{62176A66-E4D4-405B-3669-C9EEC1B1D538}"/>
                </a:ext>
              </a:extLst>
            </p:cNvPr>
            <p:cNvSpPr/>
            <p:nvPr/>
          </p:nvSpPr>
          <p:spPr>
            <a:xfrm>
              <a:off x="274552" y="882771"/>
              <a:ext cx="331402" cy="9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57" h="21600" extrusionOk="0">
                  <a:moveTo>
                    <a:pt x="17657" y="21600"/>
                  </a:moveTo>
                  <a:cubicBezTo>
                    <a:pt x="877" y="15283"/>
                    <a:pt x="-3943" y="8083"/>
                    <a:pt x="3198" y="0"/>
                  </a:cubicBezTo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7" name="Connection Line">
              <a:extLst>
                <a:ext uri="{FF2B5EF4-FFF2-40B4-BE49-F238E27FC236}">
                  <a16:creationId xmlns:a16="http://schemas.microsoft.com/office/drawing/2014/main" id="{83D23CFD-D01A-375E-6EC8-19286BEF007D}"/>
                </a:ext>
              </a:extLst>
            </p:cNvPr>
            <p:cNvSpPr/>
            <p:nvPr/>
          </p:nvSpPr>
          <p:spPr>
            <a:xfrm>
              <a:off x="529936" y="965804"/>
              <a:ext cx="226054" cy="701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75" h="21600" extrusionOk="0">
                  <a:moveTo>
                    <a:pt x="17575" y="21600"/>
                  </a:moveTo>
                  <a:cubicBezTo>
                    <a:pt x="696" y="15089"/>
                    <a:pt x="-4025" y="7889"/>
                    <a:pt x="3412" y="0"/>
                  </a:cubicBezTo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dirty="0"/>
            </a:p>
          </p:txBody>
        </p:sp>
        <p:sp>
          <p:nvSpPr>
            <p:cNvPr id="18" name="Connection Line">
              <a:extLst>
                <a:ext uri="{FF2B5EF4-FFF2-40B4-BE49-F238E27FC236}">
                  <a16:creationId xmlns:a16="http://schemas.microsoft.com/office/drawing/2014/main" id="{77C5E80F-1AA8-61AB-6D40-D6133E19178B}"/>
                </a:ext>
              </a:extLst>
            </p:cNvPr>
            <p:cNvSpPr/>
            <p:nvPr/>
          </p:nvSpPr>
          <p:spPr>
            <a:xfrm>
              <a:off x="4357261" y="0"/>
              <a:ext cx="421102" cy="1256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02" h="21600" extrusionOk="0">
                  <a:moveTo>
                    <a:pt x="0" y="0"/>
                  </a:moveTo>
                  <a:cubicBezTo>
                    <a:pt x="16221" y="5388"/>
                    <a:pt x="21600" y="12588"/>
                    <a:pt x="16138" y="21600"/>
                  </a:cubicBezTo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9" name="Connection Line">
              <a:extLst>
                <a:ext uri="{FF2B5EF4-FFF2-40B4-BE49-F238E27FC236}">
                  <a16:creationId xmlns:a16="http://schemas.microsoft.com/office/drawing/2014/main" id="{978BCA4F-A096-12BF-0B91-9A0BF28C810A}"/>
                </a:ext>
              </a:extLst>
            </p:cNvPr>
            <p:cNvSpPr/>
            <p:nvPr/>
          </p:nvSpPr>
          <p:spPr>
            <a:xfrm>
              <a:off x="4140980" y="146339"/>
              <a:ext cx="326286" cy="1004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10" h="21600" extrusionOk="0">
                  <a:moveTo>
                    <a:pt x="0" y="0"/>
                  </a:moveTo>
                  <a:cubicBezTo>
                    <a:pt x="16401" y="6162"/>
                    <a:pt x="21600" y="13362"/>
                    <a:pt x="15598" y="21600"/>
                  </a:cubicBezTo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0" name="Connection Line">
              <a:extLst>
                <a:ext uri="{FF2B5EF4-FFF2-40B4-BE49-F238E27FC236}">
                  <a16:creationId xmlns:a16="http://schemas.microsoft.com/office/drawing/2014/main" id="{CD694CE4-3FBD-793E-263D-985369604475}"/>
                </a:ext>
              </a:extLst>
            </p:cNvPr>
            <p:cNvSpPr/>
            <p:nvPr/>
          </p:nvSpPr>
          <p:spPr>
            <a:xfrm>
              <a:off x="3921218" y="289784"/>
              <a:ext cx="240511" cy="767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83" h="21600" extrusionOk="0">
                  <a:moveTo>
                    <a:pt x="0" y="0"/>
                  </a:moveTo>
                  <a:cubicBezTo>
                    <a:pt x="16996" y="7189"/>
                    <a:pt x="21600" y="14389"/>
                    <a:pt x="13813" y="21600"/>
                  </a:cubicBezTo>
                </a:path>
              </a:pathLst>
            </a:custGeom>
            <a:no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2838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8.4|13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1.4|19|7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8.6|21.9|18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5|6.3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2.5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D4CA2AD6B68E4B99DDA1A08CFAAB6A" ma:contentTypeVersion="17" ma:contentTypeDescription="Create a new document." ma:contentTypeScope="" ma:versionID="1639435b0ce98afe7f4c1cb1e790f94a">
  <xsd:schema xmlns:xsd="http://www.w3.org/2001/XMLSchema" xmlns:xs="http://www.w3.org/2001/XMLSchema" xmlns:p="http://schemas.microsoft.com/office/2006/metadata/properties" xmlns:ns3="72483bbb-903a-4bd0-939f-617703d0b18c" xmlns:ns4="bc7c1bc7-60da-4871-aa6f-a48a7fe4956a" targetNamespace="http://schemas.microsoft.com/office/2006/metadata/properties" ma:root="true" ma:fieldsID="aa2bd477994a5051a5df9515745d5ff3" ns3:_="" ns4:_="">
    <xsd:import namespace="72483bbb-903a-4bd0-939f-617703d0b18c"/>
    <xsd:import namespace="bc7c1bc7-60da-4871-aa6f-a48a7fe4956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83bbb-903a-4bd0-939f-617703d0b1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c1bc7-60da-4871-aa6f-a48a7fe4956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2483bbb-903a-4bd0-939f-617703d0b18c" xsi:nil="true"/>
  </documentManagement>
</p:properties>
</file>

<file path=customXml/itemProps1.xml><?xml version="1.0" encoding="utf-8"?>
<ds:datastoreItem xmlns:ds="http://schemas.openxmlformats.org/officeDocument/2006/customXml" ds:itemID="{D7113E69-3FC3-4BC2-BCB1-3AC30D9825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83bbb-903a-4bd0-939f-617703d0b18c"/>
    <ds:schemaRef ds:uri="bc7c1bc7-60da-4871-aa6f-a48a7fe495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1C48A2-347B-488E-BF7B-93E3B1DEBE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655E79-C930-4285-A13E-289A62122370}">
  <ds:schemaRefs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72483bbb-903a-4bd0-939f-617703d0b18c"/>
    <ds:schemaRef ds:uri="bc7c1bc7-60da-4871-aa6f-a48a7fe4956a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3139</TotalTime>
  <Words>1711</Words>
  <Application>Microsoft Office PowerPoint</Application>
  <PresentationFormat>Widescreen</PresentationFormat>
  <Paragraphs>206</Paragraphs>
  <Slides>22</Slides>
  <Notes>22</Notes>
  <HiddenSlides>1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Google Sans</vt:lpstr>
      <vt:lpstr>LinLibertineT</vt:lpstr>
      <vt:lpstr>LinLibertineTB</vt:lpstr>
      <vt:lpstr>Slack-Lato</vt:lpstr>
      <vt:lpstr>Arial</vt:lpstr>
      <vt:lpstr>Bodoni MT</vt:lpstr>
      <vt:lpstr>Calibri</vt:lpstr>
      <vt:lpstr>Calibri Light</vt:lpstr>
      <vt:lpstr>Courier New</vt:lpstr>
      <vt:lpstr>Office Theme</vt:lpstr>
      <vt:lpstr>ShapeSonic:  Sonifying Fingertip Interactions for Non-Visual Virtual Shape Perception</vt:lpstr>
      <vt:lpstr>How can we create a non-visual interface for shape perception?</vt:lpstr>
      <vt:lpstr>3D design tools are inaccessible to BVI users </vt:lpstr>
      <vt:lpstr>Tactile Approaches</vt:lpstr>
      <vt:lpstr>ShapeSonic is a sonification-based approach for perceiving shapes</vt:lpstr>
      <vt:lpstr>Sonification is mapping information to sound</vt:lpstr>
      <vt:lpstr>How should hands map to sound?</vt:lpstr>
      <vt:lpstr>Sonification regions divide space around the shape into zones</vt:lpstr>
      <vt:lpstr>Spatialization</vt:lpstr>
      <vt:lpstr>PowerPoint Presentation</vt:lpstr>
      <vt:lpstr>Guidance sounds play outside the shape </vt:lpstr>
      <vt:lpstr>PowerPoint Presentation</vt:lpstr>
      <vt:lpstr>Contact sounds play on the surface and inside the shape</vt:lpstr>
      <vt:lpstr>PowerPoint Presentation</vt:lpstr>
      <vt:lpstr>Edges and corners trigger earcons</vt:lpstr>
      <vt:lpstr>Implementation</vt:lpstr>
      <vt:lpstr>Experiment Setting</vt:lpstr>
      <vt:lpstr>Shape Recognition Task</vt:lpstr>
      <vt:lpstr>Landmark Localization Task</vt:lpstr>
      <vt:lpstr>Observations  </vt:lpstr>
      <vt:lpstr>Future Work</vt:lpstr>
      <vt:lpstr>ShapeSonic:  Sonifying Fingertip Interactions for Non-Visual Virtual Shape Perception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</dc:creator>
  <cp:lastModifiedBy>Jialin Huang</cp:lastModifiedBy>
  <cp:revision>110</cp:revision>
  <dcterms:created xsi:type="dcterms:W3CDTF">2023-11-25T13:09:09Z</dcterms:created>
  <dcterms:modified xsi:type="dcterms:W3CDTF">2023-12-14T02:28:08Z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0x0101008ED4CA2AD6B68E4B99DDA1A08CFAAB6A</vt:lpwstr>
  </property>
</Properties>
</file>